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78"/>
  </p:notesMasterIdLst>
  <p:sldIdLst>
    <p:sldId id="256" r:id="rId4"/>
    <p:sldId id="259" r:id="rId5"/>
    <p:sldId id="261" r:id="rId6"/>
    <p:sldId id="263" r:id="rId7"/>
    <p:sldId id="262" r:id="rId8"/>
    <p:sldId id="257" r:id="rId9"/>
    <p:sldId id="260" r:id="rId10"/>
    <p:sldId id="266" r:id="rId11"/>
    <p:sldId id="264" r:id="rId12"/>
    <p:sldId id="265" r:id="rId13"/>
    <p:sldId id="331" r:id="rId14"/>
    <p:sldId id="274" r:id="rId15"/>
    <p:sldId id="267" r:id="rId16"/>
    <p:sldId id="268" r:id="rId17"/>
    <p:sldId id="269" r:id="rId18"/>
    <p:sldId id="270" r:id="rId19"/>
    <p:sldId id="295" r:id="rId20"/>
    <p:sldId id="296" r:id="rId21"/>
    <p:sldId id="337" r:id="rId22"/>
    <p:sldId id="271" r:id="rId23"/>
    <p:sldId id="272" r:id="rId24"/>
    <p:sldId id="273" r:id="rId25"/>
    <p:sldId id="276" r:id="rId26"/>
    <p:sldId id="277" r:id="rId27"/>
    <p:sldId id="275" r:id="rId28"/>
    <p:sldId id="278" r:id="rId29"/>
    <p:sldId id="279" r:id="rId30"/>
    <p:sldId id="280" r:id="rId31"/>
    <p:sldId id="281" r:id="rId32"/>
    <p:sldId id="282" r:id="rId33"/>
    <p:sldId id="329" r:id="rId34"/>
    <p:sldId id="283" r:id="rId35"/>
    <p:sldId id="286" r:id="rId36"/>
    <p:sldId id="285" r:id="rId37"/>
    <p:sldId id="297" r:id="rId38"/>
    <p:sldId id="298" r:id="rId39"/>
    <p:sldId id="284" r:id="rId40"/>
    <p:sldId id="289" r:id="rId41"/>
    <p:sldId id="288" r:id="rId42"/>
    <p:sldId id="287" r:id="rId43"/>
    <p:sldId id="291" r:id="rId44"/>
    <p:sldId id="293" r:id="rId45"/>
    <p:sldId id="294" r:id="rId46"/>
    <p:sldId id="334" r:id="rId47"/>
    <p:sldId id="310" r:id="rId48"/>
    <p:sldId id="311" r:id="rId49"/>
    <p:sldId id="306" r:id="rId50"/>
    <p:sldId id="299" r:id="rId51"/>
    <p:sldId id="301" r:id="rId52"/>
    <p:sldId id="305" r:id="rId53"/>
    <p:sldId id="302" r:id="rId54"/>
    <p:sldId id="303" r:id="rId55"/>
    <p:sldId id="304" r:id="rId56"/>
    <p:sldId id="312" r:id="rId57"/>
    <p:sldId id="330" r:id="rId58"/>
    <p:sldId id="313" r:id="rId59"/>
    <p:sldId id="300" r:id="rId60"/>
    <p:sldId id="314" r:id="rId61"/>
    <p:sldId id="315" r:id="rId62"/>
    <p:sldId id="316" r:id="rId63"/>
    <p:sldId id="317" r:id="rId64"/>
    <p:sldId id="318" r:id="rId65"/>
    <p:sldId id="319" r:id="rId66"/>
    <p:sldId id="321" r:id="rId67"/>
    <p:sldId id="320" r:id="rId68"/>
    <p:sldId id="322" r:id="rId69"/>
    <p:sldId id="323" r:id="rId70"/>
    <p:sldId id="307" r:id="rId71"/>
    <p:sldId id="335" r:id="rId72"/>
    <p:sldId id="325" r:id="rId73"/>
    <p:sldId id="324" r:id="rId74"/>
    <p:sldId id="333" r:id="rId75"/>
    <p:sldId id="328" r:id="rId76"/>
    <p:sldId id="327" r:id="rId77"/>
  </p:sldIdLst>
  <p:sldSz cx="10969625" cy="6170613"/>
  <p:notesSz cx="6858000" cy="9144000"/>
  <p:custDataLst>
    <p:tags r:id="rId79"/>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autoAdjust="0"/>
    <p:restoredTop sz="94660"/>
  </p:normalViewPr>
  <p:slideViewPr>
    <p:cSldViewPr snapToGrid="0">
      <p:cViewPr varScale="1">
        <p:scale>
          <a:sx n="76" d="100"/>
          <a:sy n="76" d="100"/>
        </p:scale>
        <p:origin x="49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gs" Target="tags/tag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06.04.2021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‹nº›</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Diapositivo do título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Conteúdo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údo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údo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údos na horizontal">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x2 Conteúdo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x2 Conteúdo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x2 Conteúdo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Diapositivo vazi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Diapositivo com imagem inteir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Diapositivo de conclusão">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Adicionar palavras de conclusão</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Diapositivo do título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Diapositivo de título definido pelo utiliz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Diapositivo do capítulo">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Adicionar título do capítulo</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o de citaçã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Adicionar citação</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o de conclusã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Adicionar conclusão</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o da agenda">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penas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úd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‹nº›</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Interno</a:t>
            </a:r>
            <a:r>
              <a:rPr lang="en-US" sz="600" kern="0" baseline="0" noProof="1">
                <a:solidFill>
                  <a:schemeClr val="tx1"/>
                </a:solidFill>
                <a:latin typeface="+mn-lt"/>
              </a:rPr>
              <a:t> | C/IDI-LA | 2021-03-02</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Ltda 2021. Reserves all rights even in the event of industrial property rights. We reserve all rights of disposal such as copying and passing on to third parties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9.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9.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 Id="rId5" Type="http://schemas.openxmlformats.org/officeDocument/2006/relationships/image" Target="../media/image94.png"/><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9.xml"/><Relationship Id="rId5" Type="http://schemas.openxmlformats.org/officeDocument/2006/relationships/image" Target="../media/image98.png"/><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normAutofit/>
          </a:bodyPr>
          <a:lstStyle/>
          <a:p>
            <a:r>
              <a:rPr lang="de-DE" sz="6000" dirty="0" smtClean="0"/>
              <a:t>opencv</a:t>
            </a:r>
            <a:endParaRPr lang="de-DE" sz="6000" dirty="0"/>
          </a:p>
        </p:txBody>
      </p:sp>
    </p:spTree>
    <p:extLst>
      <p:ext uri="{BB962C8B-B14F-4D97-AF65-F5344CB8AC3E}">
        <p14:creationId xmlns:p14="http://schemas.microsoft.com/office/powerpoint/2010/main" val="2219787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 de leitura e visualização da imagem</a:t>
            </a:r>
            <a:endParaRPr lang="en-US" dirty="0"/>
          </a:p>
        </p:txBody>
      </p:sp>
      <p:sp>
        <p:nvSpPr>
          <p:cNvPr id="3" name="Espaço Reservado para Texto 2"/>
          <p:cNvSpPr>
            <a:spLocks noGrp="1"/>
          </p:cNvSpPr>
          <p:nvPr>
            <p:ph type="body" sz="quarter" idx="15"/>
          </p:nvPr>
        </p:nvSpPr>
        <p:spPr/>
        <p:txBody>
          <a:bodyPr/>
          <a:lstStyle/>
          <a:p>
            <a:r>
              <a:rPr lang="en-US" smtClean="0"/>
              <a:t>Manipulação de Imagens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10</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1135187" y="1295400"/>
            <a:ext cx="8697663" cy="4168775"/>
          </a:xfrm>
          <a:prstGeom prst="rect">
            <a:avLst/>
          </a:prstGeom>
        </p:spPr>
      </p:pic>
    </p:spTree>
    <p:extLst>
      <p:ext uri="{BB962C8B-B14F-4D97-AF65-F5344CB8AC3E}">
        <p14:creationId xmlns:p14="http://schemas.microsoft.com/office/powerpoint/2010/main" val="507139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Exemplo de leitura e visualização da </a:t>
            </a:r>
            <a:r>
              <a:rPr lang="pt-BR" dirty="0" smtClean="0"/>
              <a:t>imagem - </a:t>
            </a:r>
            <a:r>
              <a:rPr lang="pt-BR" dirty="0" err="1" smtClean="0"/>
              <a:t>Matplotlib</a:t>
            </a:r>
            <a:endParaRPr lang="en-US" dirty="0"/>
          </a:p>
        </p:txBody>
      </p:sp>
      <p:sp>
        <p:nvSpPr>
          <p:cNvPr id="3" name="Espaço Reservado para Texto 2"/>
          <p:cNvSpPr>
            <a:spLocks noGrp="1"/>
          </p:cNvSpPr>
          <p:nvPr>
            <p:ph type="body" sz="quarter" idx="15"/>
          </p:nvPr>
        </p:nvSpPr>
        <p:spPr/>
        <p:txBody>
          <a:bodyPr/>
          <a:lstStyle/>
          <a:p>
            <a:r>
              <a:rPr lang="en-US" smtClean="0"/>
              <a:t>Manipulação de Imagens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11</a:t>
            </a:fld>
            <a:endParaRPr lang="en-US" noProof="1"/>
          </a:p>
        </p:txBody>
      </p:sp>
      <p:sp>
        <p:nvSpPr>
          <p:cNvPr id="5" name="Espaço Reservado para Conteúdo 4"/>
          <p:cNvSpPr>
            <a:spLocks noGrp="1"/>
          </p:cNvSpPr>
          <p:nvPr>
            <p:ph sz="quarter" idx="1"/>
          </p:nvPr>
        </p:nvSpPr>
        <p:spPr/>
        <p:txBody>
          <a:bodyPr/>
          <a:lstStyle/>
          <a:p>
            <a:r>
              <a:rPr lang="pt-BR" dirty="0" smtClean="0"/>
              <a:t>Opcionalmente, poderíamos mostrar a imagem com a função </a:t>
            </a:r>
            <a:r>
              <a:rPr lang="pt-BR" dirty="0" err="1" smtClean="0">
                <a:latin typeface="Courier New" panose="02070309020205020404" pitchFamily="49" charset="0"/>
                <a:cs typeface="Courier New" panose="02070309020205020404" pitchFamily="49" charset="0"/>
              </a:rPr>
              <a:t>plt.imshow</a:t>
            </a:r>
            <a:r>
              <a:rPr lang="pt-BR" dirty="0" smtClean="0">
                <a:latin typeface="Courier New" panose="02070309020205020404" pitchFamily="49" charset="0"/>
                <a:cs typeface="Courier New" panose="02070309020205020404" pitchFamily="49" charset="0"/>
              </a:rPr>
              <a:t>() </a:t>
            </a:r>
            <a:r>
              <a:rPr lang="pt-BR" dirty="0" smtClean="0"/>
              <a:t>da biblioteca </a:t>
            </a:r>
            <a:r>
              <a:rPr lang="pt-BR" dirty="0" err="1" smtClean="0"/>
              <a:t>matplotlib</a:t>
            </a:r>
            <a:r>
              <a:rPr lang="pt-BR" dirty="0" smtClean="0"/>
              <a:t>. Devemos ter cuidado pois </a:t>
            </a:r>
            <a:r>
              <a:rPr lang="pt-BR" dirty="0" err="1" smtClean="0"/>
              <a:t>matplotlib</a:t>
            </a:r>
            <a:r>
              <a:rPr lang="pt-BR" dirty="0" smtClean="0"/>
              <a:t> trabalha com canais na ordem RGB e o </a:t>
            </a:r>
            <a:r>
              <a:rPr lang="pt-BR" dirty="0" err="1" smtClean="0"/>
              <a:t>OpenCV</a:t>
            </a:r>
            <a:r>
              <a:rPr lang="pt-BR" dirty="0" smtClean="0"/>
              <a:t> com a ordem BGR.</a:t>
            </a:r>
            <a:endParaRPr lang="en-US" dirty="0"/>
          </a:p>
        </p:txBody>
      </p:sp>
      <p:pic>
        <p:nvPicPr>
          <p:cNvPr id="7" name="Imagem 6"/>
          <p:cNvPicPr>
            <a:picLocks noChangeAspect="1"/>
          </p:cNvPicPr>
          <p:nvPr/>
        </p:nvPicPr>
        <p:blipFill rotWithShape="1">
          <a:blip r:embed="rId2"/>
          <a:srcRect t="6278"/>
          <a:stretch/>
        </p:blipFill>
        <p:spPr>
          <a:xfrm>
            <a:off x="2589514" y="1948922"/>
            <a:ext cx="5789295" cy="3679718"/>
          </a:xfrm>
          <a:prstGeom prst="rect">
            <a:avLst/>
          </a:prstGeom>
        </p:spPr>
      </p:pic>
    </p:spTree>
    <p:extLst>
      <p:ext uri="{BB962C8B-B14F-4D97-AF65-F5344CB8AC3E}">
        <p14:creationId xmlns:p14="http://schemas.microsoft.com/office/powerpoint/2010/main" val="375667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Cortando imagens</a:t>
            </a:r>
            <a:endParaRPr lang="en-US" dirty="0"/>
          </a:p>
        </p:txBody>
      </p:sp>
      <p:sp>
        <p:nvSpPr>
          <p:cNvPr id="3" name="Espaço Reservado para Texto 2"/>
          <p:cNvSpPr>
            <a:spLocks noGrp="1"/>
          </p:cNvSpPr>
          <p:nvPr>
            <p:ph type="body" sz="quarter" idx="15"/>
          </p:nvPr>
        </p:nvSpPr>
        <p:spPr/>
        <p:txBody>
          <a:bodyPr/>
          <a:lstStyle/>
          <a:p>
            <a:r>
              <a:rPr lang="en-US" dirty="0" err="1" smtClean="0"/>
              <a:t>Manipulação</a:t>
            </a:r>
            <a:r>
              <a:rPr lang="en-US" dirty="0" smtClean="0"/>
              <a:t> de </a:t>
            </a:r>
            <a:r>
              <a:rPr lang="en-US" dirty="0" err="1" smtClean="0"/>
              <a:t>Imagens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5" name="Espaço Reservado para Conteúdo 4"/>
          <p:cNvSpPr>
            <a:spLocks noGrp="1"/>
          </p:cNvSpPr>
          <p:nvPr>
            <p:ph sz="quarter" idx="1"/>
          </p:nvPr>
        </p:nvSpPr>
        <p:spPr/>
        <p:txBody>
          <a:bodyPr/>
          <a:lstStyle/>
          <a:p>
            <a:r>
              <a:rPr lang="pt-BR" sz="1600" dirty="0" smtClean="0"/>
              <a:t>Para extrair recortes das imagens carregadas pelo </a:t>
            </a:r>
            <a:r>
              <a:rPr lang="pt-BR" sz="1600" dirty="0" err="1" smtClean="0"/>
              <a:t>OpenCV</a:t>
            </a:r>
            <a:r>
              <a:rPr lang="pt-BR" sz="1600" dirty="0" smtClean="0"/>
              <a:t> basta aplicarmos cortes nos </a:t>
            </a:r>
            <a:r>
              <a:rPr lang="pt-BR" sz="1600" dirty="0" err="1" smtClean="0"/>
              <a:t>arrays</a:t>
            </a:r>
            <a:r>
              <a:rPr lang="pt-BR" sz="1600" dirty="0" smtClean="0"/>
              <a:t> da imagem definido quais pixels queremos extrair no formato: </a:t>
            </a:r>
            <a:r>
              <a:rPr lang="pt-BR" sz="1600" dirty="0" smtClean="0">
                <a:latin typeface="Courier New" panose="02070309020205020404" pitchFamily="49" charset="0"/>
                <a:cs typeface="Courier New" panose="02070309020205020404" pitchFamily="49" charset="0"/>
              </a:rPr>
              <a:t>[</a:t>
            </a:r>
            <a:r>
              <a:rPr lang="pt-BR" sz="1600" dirty="0" err="1" smtClean="0">
                <a:latin typeface="Courier New" panose="02070309020205020404" pitchFamily="49" charset="0"/>
                <a:cs typeface="Courier New" panose="02070309020205020404" pitchFamily="49" charset="0"/>
              </a:rPr>
              <a:t>y:y+h</a:t>
            </a:r>
            <a:r>
              <a:rPr lang="pt-BR" sz="1600" dirty="0">
                <a:latin typeface="Courier New" panose="02070309020205020404" pitchFamily="49" charset="0"/>
                <a:cs typeface="Courier New" panose="02070309020205020404" pitchFamily="49" charset="0"/>
              </a:rPr>
              <a:t>, </a:t>
            </a:r>
            <a:r>
              <a:rPr lang="pt-BR" sz="1600" dirty="0" smtClean="0">
                <a:latin typeface="Courier New" panose="02070309020205020404" pitchFamily="49" charset="0"/>
                <a:cs typeface="Courier New" panose="02070309020205020404" pitchFamily="49" charset="0"/>
              </a:rPr>
              <a:t>x:x+w, :]</a:t>
            </a:r>
            <a:endParaRPr lang="pt-BR" dirty="0" smtClean="0"/>
          </a:p>
          <a:p>
            <a:endParaRPr lang="pt-BR" dirty="0" smtClean="0"/>
          </a:p>
        </p:txBody>
      </p:sp>
      <p:pic>
        <p:nvPicPr>
          <p:cNvPr id="6" name="Imagem 5"/>
          <p:cNvPicPr>
            <a:picLocks noChangeAspect="1"/>
          </p:cNvPicPr>
          <p:nvPr/>
        </p:nvPicPr>
        <p:blipFill>
          <a:blip r:embed="rId2"/>
          <a:stretch>
            <a:fillRect/>
          </a:stretch>
        </p:blipFill>
        <p:spPr>
          <a:xfrm>
            <a:off x="787269" y="2480631"/>
            <a:ext cx="4104179" cy="2313049"/>
          </a:xfrm>
          <a:prstGeom prst="rect">
            <a:avLst/>
          </a:prstGeom>
        </p:spPr>
      </p:pic>
      <p:pic>
        <p:nvPicPr>
          <p:cNvPr id="7" name="Imagem 6"/>
          <p:cNvPicPr>
            <a:picLocks noChangeAspect="1"/>
          </p:cNvPicPr>
          <p:nvPr/>
        </p:nvPicPr>
        <p:blipFill>
          <a:blip r:embed="rId3"/>
          <a:stretch>
            <a:fillRect/>
          </a:stretch>
        </p:blipFill>
        <p:spPr>
          <a:xfrm>
            <a:off x="7073023" y="2981791"/>
            <a:ext cx="1773338" cy="1310728"/>
          </a:xfrm>
          <a:prstGeom prst="rect">
            <a:avLst/>
          </a:prstGeom>
        </p:spPr>
      </p:pic>
      <p:sp>
        <p:nvSpPr>
          <p:cNvPr id="8" name="Seta para a Direita 7"/>
          <p:cNvSpPr/>
          <p:nvPr/>
        </p:nvSpPr>
        <p:spPr>
          <a:xfrm>
            <a:off x="5318620" y="2981791"/>
            <a:ext cx="1208015" cy="1310728"/>
          </a:xfrm>
          <a:prstGeom prst="rightArrow">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 name="CaixaDeTexto 8"/>
          <p:cNvSpPr txBox="1"/>
          <p:nvPr/>
        </p:nvSpPr>
        <p:spPr>
          <a:xfrm>
            <a:off x="2398936" y="2145071"/>
            <a:ext cx="914400" cy="914400"/>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lang="pt-BR" kern="0" dirty="0" err="1" smtClean="0">
                <a:solidFill>
                  <a:srgbClr val="000000"/>
                </a:solidFill>
              </a:rPr>
              <a:t>image</a:t>
            </a:r>
            <a:endParaRPr kumimoji="0" lang="en-US" sz="1800" b="0" i="0" u="none" strike="noStrike" kern="0" cap="none" spc="0" normalizeH="0" baseline="0" noProof="0" dirty="0" smtClean="0">
              <a:ln>
                <a:noFill/>
              </a:ln>
              <a:solidFill>
                <a:srgbClr val="000000"/>
              </a:solidFill>
              <a:effectLst/>
              <a:uLnTx/>
              <a:uFillTx/>
            </a:endParaRPr>
          </a:p>
        </p:txBody>
      </p:sp>
      <p:sp>
        <p:nvSpPr>
          <p:cNvPr id="10" name="CaixaDeTexto 9"/>
          <p:cNvSpPr txBox="1"/>
          <p:nvPr/>
        </p:nvSpPr>
        <p:spPr>
          <a:xfrm>
            <a:off x="6615823" y="2602271"/>
            <a:ext cx="914400" cy="87196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pt-BR" kern="0" dirty="0" err="1" smtClean="0">
                <a:solidFill>
                  <a:srgbClr val="000000"/>
                </a:solidFill>
              </a:rPr>
              <a:t>image</a:t>
            </a:r>
            <a:r>
              <a:rPr lang="pt-BR" kern="0" dirty="0" smtClean="0">
                <a:solidFill>
                  <a:srgbClr val="000000"/>
                </a:solidFill>
              </a:rPr>
              <a:t>[25:175</a:t>
            </a:r>
            <a:r>
              <a:rPr lang="pt-BR" kern="0" dirty="0">
                <a:solidFill>
                  <a:srgbClr val="000000"/>
                </a:solidFill>
              </a:rPr>
              <a:t>, </a:t>
            </a:r>
            <a:r>
              <a:rPr lang="pt-BR" kern="0" dirty="0" smtClean="0">
                <a:solidFill>
                  <a:srgbClr val="000000"/>
                </a:solidFill>
              </a:rPr>
              <a:t>150:350]</a:t>
            </a:r>
            <a:endParaRPr kumimoji="0" lang="en-US" sz="1800" b="0" i="0" u="none" strike="noStrike" kern="0" cap="none" spc="0" normalizeH="0" baseline="0" noProof="0" dirty="0" smtClean="0">
              <a:ln>
                <a:noFill/>
              </a:ln>
              <a:solidFill>
                <a:srgbClr val="000000"/>
              </a:solidFill>
              <a:effectLst/>
              <a:uLnTx/>
              <a:uFillTx/>
            </a:endParaRPr>
          </a:p>
        </p:txBody>
      </p:sp>
      <p:sp>
        <p:nvSpPr>
          <p:cNvPr id="11" name="CaixaDeTexto 10"/>
          <p:cNvSpPr txBox="1"/>
          <p:nvPr/>
        </p:nvSpPr>
        <p:spPr>
          <a:xfrm>
            <a:off x="1467757" y="4885960"/>
            <a:ext cx="2147898"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pt-BR" kern="0" dirty="0" err="1">
                <a:solidFill>
                  <a:srgbClr val="000000"/>
                </a:solidFill>
              </a:rPr>
              <a:t>s</a:t>
            </a:r>
            <a:r>
              <a:rPr kumimoji="0" lang="pt-BR" sz="1800" b="0" i="0" u="none" strike="noStrike" kern="0" cap="none" spc="0" normalizeH="0" baseline="0" noProof="0" dirty="0" err="1" smtClean="0">
                <a:ln>
                  <a:noFill/>
                </a:ln>
                <a:solidFill>
                  <a:srgbClr val="000000"/>
                </a:solidFill>
                <a:effectLst/>
                <a:uLnTx/>
                <a:uFillTx/>
              </a:rPr>
              <a:t>hape</a:t>
            </a:r>
            <a:r>
              <a:rPr kumimoji="0" lang="pt-BR" sz="1800" b="0" i="0" u="none" strike="noStrike" kern="0" cap="none" spc="0" normalizeH="0" noProof="0" dirty="0" smtClean="0">
                <a:ln>
                  <a:noFill/>
                </a:ln>
                <a:solidFill>
                  <a:srgbClr val="000000"/>
                </a:solidFill>
                <a:effectLst/>
                <a:uLnTx/>
                <a:uFillTx/>
              </a:rPr>
              <a:t> = (250, 462, 3) </a:t>
            </a:r>
            <a:endParaRPr kumimoji="0" lang="en-US" sz="1800" b="0" i="0" u="none" strike="noStrike" kern="0" cap="none" spc="0" normalizeH="0" baseline="0" noProof="0" dirty="0" smtClean="0">
              <a:ln>
                <a:noFill/>
              </a:ln>
              <a:solidFill>
                <a:srgbClr val="000000"/>
              </a:solidFill>
              <a:effectLst/>
              <a:uLnTx/>
              <a:uFillTx/>
            </a:endParaRPr>
          </a:p>
        </p:txBody>
      </p:sp>
      <p:sp>
        <p:nvSpPr>
          <p:cNvPr id="14" name="CaixaDeTexto 13"/>
          <p:cNvSpPr txBox="1"/>
          <p:nvPr/>
        </p:nvSpPr>
        <p:spPr>
          <a:xfrm>
            <a:off x="6885743" y="4361681"/>
            <a:ext cx="2147898"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pt-BR" kern="0" dirty="0" err="1">
                <a:solidFill>
                  <a:srgbClr val="000000"/>
                </a:solidFill>
              </a:rPr>
              <a:t>s</a:t>
            </a:r>
            <a:r>
              <a:rPr kumimoji="0" lang="pt-BR" sz="1800" b="0" i="0" u="none" strike="noStrike" kern="0" cap="none" spc="0" normalizeH="0" baseline="0" noProof="0" dirty="0" err="1" smtClean="0">
                <a:ln>
                  <a:noFill/>
                </a:ln>
                <a:solidFill>
                  <a:srgbClr val="000000"/>
                </a:solidFill>
                <a:effectLst/>
                <a:uLnTx/>
                <a:uFillTx/>
              </a:rPr>
              <a:t>hape</a:t>
            </a:r>
            <a:r>
              <a:rPr kumimoji="0" lang="pt-BR" sz="1800" b="0" i="0" u="none" strike="noStrike" kern="0" cap="none" spc="0" normalizeH="0" noProof="0" dirty="0" smtClean="0">
                <a:ln>
                  <a:noFill/>
                </a:ln>
                <a:solidFill>
                  <a:srgbClr val="000000"/>
                </a:solidFill>
                <a:effectLst/>
                <a:uLnTx/>
                <a:uFillTx/>
              </a:rPr>
              <a:t> = (150, 200, 3) </a:t>
            </a: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3648853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Redimensionamento</a:t>
            </a:r>
            <a:endParaRPr lang="en-US" dirty="0"/>
          </a:p>
        </p:txBody>
      </p:sp>
      <p:sp>
        <p:nvSpPr>
          <p:cNvPr id="3" name="Espaço Reservado para Texto 2"/>
          <p:cNvSpPr>
            <a:spLocks noGrp="1"/>
          </p:cNvSpPr>
          <p:nvPr>
            <p:ph type="body" sz="quarter" idx="15"/>
          </p:nvPr>
        </p:nvSpPr>
        <p:spPr/>
        <p:txBody>
          <a:bodyPr/>
          <a:lstStyle/>
          <a:p>
            <a:r>
              <a:rPr lang="en-US" dirty="0" err="1" smtClean="0"/>
              <a:t>Manipulação</a:t>
            </a:r>
            <a:r>
              <a:rPr lang="en-US" dirty="0" smtClean="0"/>
              <a:t> de </a:t>
            </a:r>
            <a:r>
              <a:rPr lang="en-US" dirty="0" err="1" smtClean="0"/>
              <a:t>Imagens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5" name="Espaço Reservado para Conteúdo 4"/>
          <p:cNvSpPr>
            <a:spLocks noGrp="1"/>
          </p:cNvSpPr>
          <p:nvPr>
            <p:ph sz="quarter" idx="1"/>
          </p:nvPr>
        </p:nvSpPr>
        <p:spPr/>
        <p:txBody>
          <a:bodyPr/>
          <a:lstStyle/>
          <a:p>
            <a:r>
              <a:rPr lang="pt-BR" dirty="0" smtClean="0"/>
              <a:t>Para </a:t>
            </a:r>
            <a:r>
              <a:rPr lang="pt-BR" b="1" dirty="0" smtClean="0"/>
              <a:t>redimensionamento</a:t>
            </a:r>
            <a:r>
              <a:rPr lang="pt-BR" dirty="0" smtClean="0"/>
              <a:t> de uma imagem utilizamos a </a:t>
            </a:r>
            <a:r>
              <a:rPr lang="pt-BR" dirty="0"/>
              <a:t>função </a:t>
            </a:r>
            <a:r>
              <a:rPr lang="pt-BR" dirty="0" smtClean="0">
                <a:latin typeface="Courier New" panose="02070309020205020404" pitchFamily="49" charset="0"/>
                <a:cs typeface="Courier New" panose="02070309020205020404" pitchFamily="49" charset="0"/>
              </a:rPr>
              <a:t>cv2.resize( ), </a:t>
            </a:r>
            <a:r>
              <a:rPr lang="pt-BR" dirty="0" smtClean="0">
                <a:latin typeface="+mj-lt"/>
                <a:cs typeface="Courier New" panose="02070309020205020404" pitchFamily="49" charset="0"/>
              </a:rPr>
              <a:t>passando a imagem carregada e as medidas desejadas</a:t>
            </a:r>
            <a:r>
              <a:rPr lang="pt-BR" dirty="0" smtClean="0"/>
              <a:t>.</a:t>
            </a:r>
            <a:r>
              <a:rPr lang="pt-BR" dirty="0"/>
              <a:t> </a:t>
            </a:r>
            <a:r>
              <a:rPr lang="pt-BR" dirty="0" smtClean="0"/>
              <a:t>Essa função permite redimensionamento passando uma </a:t>
            </a:r>
            <a:r>
              <a:rPr lang="pt-BR" dirty="0" err="1" smtClean="0"/>
              <a:t>tupla</a:t>
            </a:r>
            <a:r>
              <a:rPr lang="pt-BR" dirty="0" smtClean="0"/>
              <a:t> com novo tamanho ou através de medidas relativas </a:t>
            </a:r>
            <a:r>
              <a:rPr lang="pt-BR" dirty="0" err="1" smtClean="0"/>
              <a:t>fx</a:t>
            </a:r>
            <a:r>
              <a:rPr lang="pt-BR" dirty="0" smtClean="0"/>
              <a:t> e </a:t>
            </a:r>
            <a:r>
              <a:rPr lang="pt-BR" dirty="0" err="1" smtClean="0"/>
              <a:t>fy</a:t>
            </a:r>
            <a:r>
              <a:rPr lang="pt-BR" dirty="0" smtClean="0"/>
              <a:t>. </a:t>
            </a:r>
          </a:p>
          <a:p>
            <a:pPr marL="0" indent="0">
              <a:buNone/>
            </a:pPr>
            <a:endParaRPr lang="pt-BR" dirty="0" smtClean="0"/>
          </a:p>
          <a:p>
            <a:r>
              <a:rPr lang="pt-BR" dirty="0" smtClean="0"/>
              <a:t> Método 1: </a:t>
            </a:r>
            <a:r>
              <a:rPr lang="pt-BR" dirty="0" smtClean="0">
                <a:latin typeface="Courier New" panose="02070309020205020404" pitchFamily="49" charset="0"/>
                <a:cs typeface="Courier New" panose="02070309020205020404" pitchFamily="49" charset="0"/>
              </a:rPr>
              <a:t>cv2.resize(</a:t>
            </a:r>
            <a:r>
              <a:rPr lang="pt-BR" dirty="0" err="1" smtClean="0">
                <a:latin typeface="Courier New" panose="02070309020205020404" pitchFamily="49" charset="0"/>
                <a:cs typeface="Courier New" panose="02070309020205020404" pitchFamily="49" charset="0"/>
              </a:rPr>
              <a:t>image</a:t>
            </a:r>
            <a:r>
              <a:rPr lang="pt-BR" dirty="0" smtClean="0">
                <a:latin typeface="Courier New" panose="02070309020205020404" pitchFamily="49" charset="0"/>
                <a:cs typeface="Courier New" panose="02070309020205020404" pitchFamily="49" charset="0"/>
              </a:rPr>
              <a:t>, (</a:t>
            </a:r>
            <a:r>
              <a:rPr lang="pt-BR" dirty="0" err="1" smtClean="0">
                <a:latin typeface="Courier New" panose="02070309020205020404" pitchFamily="49" charset="0"/>
                <a:cs typeface="Courier New" panose="02070309020205020404" pitchFamily="49" charset="0"/>
              </a:rPr>
              <a:t>new_h</a:t>
            </a:r>
            <a:r>
              <a:rPr lang="pt-BR" dirty="0" smtClean="0">
                <a:latin typeface="Courier New" panose="02070309020205020404" pitchFamily="49" charset="0"/>
                <a:cs typeface="Courier New" panose="02070309020205020404" pitchFamily="49" charset="0"/>
              </a:rPr>
              <a:t>, </a:t>
            </a:r>
            <a:r>
              <a:rPr lang="pt-BR" dirty="0" err="1" smtClean="0">
                <a:latin typeface="Courier New" panose="02070309020205020404" pitchFamily="49" charset="0"/>
                <a:cs typeface="Courier New" panose="02070309020205020404" pitchFamily="49" charset="0"/>
              </a:rPr>
              <a:t>new_w</a:t>
            </a:r>
            <a:r>
              <a:rPr lang="pt-BR" dirty="0" smtClean="0">
                <a:latin typeface="Courier New" panose="02070309020205020404" pitchFamily="49" charset="0"/>
                <a:cs typeface="Courier New" panose="02070309020205020404" pitchFamily="49" charset="0"/>
              </a:rPr>
              <a:t>))</a:t>
            </a:r>
          </a:p>
          <a:p>
            <a:pPr marL="0" indent="0">
              <a:buNone/>
            </a:pPr>
            <a:r>
              <a:rPr lang="pt-BR" dirty="0" smtClean="0">
                <a:latin typeface="+mj-lt"/>
                <a:cs typeface="Courier New" panose="02070309020205020404" pitchFamily="49" charset="0"/>
              </a:rPr>
              <a:t>A nova imagem terá tamanho de </a:t>
            </a:r>
            <a:r>
              <a:rPr lang="pt-BR" dirty="0" err="1" smtClean="0">
                <a:latin typeface="+mj-lt"/>
                <a:cs typeface="Courier New" panose="02070309020205020404" pitchFamily="49" charset="0"/>
              </a:rPr>
              <a:t>height</a:t>
            </a:r>
            <a:r>
              <a:rPr lang="pt-BR" dirty="0" smtClean="0">
                <a:latin typeface="+mj-lt"/>
                <a:cs typeface="Courier New" panose="02070309020205020404" pitchFamily="49" charset="0"/>
              </a:rPr>
              <a:t> e </a:t>
            </a:r>
            <a:r>
              <a:rPr lang="pt-BR" dirty="0" err="1" smtClean="0">
                <a:latin typeface="+mj-lt"/>
                <a:cs typeface="Courier New" panose="02070309020205020404" pitchFamily="49" charset="0"/>
              </a:rPr>
              <a:t>width</a:t>
            </a:r>
            <a:r>
              <a:rPr lang="pt-BR" dirty="0" smtClean="0">
                <a:latin typeface="+mj-lt"/>
                <a:cs typeface="Courier New" panose="02070309020205020404" pitchFamily="49" charset="0"/>
              </a:rPr>
              <a:t> especificados.</a:t>
            </a:r>
          </a:p>
          <a:p>
            <a:pPr marL="0" indent="0">
              <a:buNone/>
            </a:pPr>
            <a:endParaRPr lang="pt-BR" dirty="0" smtClean="0"/>
          </a:p>
          <a:p>
            <a:r>
              <a:rPr lang="pt-BR" dirty="0" smtClean="0"/>
              <a:t>Método 2: </a:t>
            </a:r>
            <a:r>
              <a:rPr lang="pt-BR" dirty="0" smtClean="0">
                <a:latin typeface="Courier New" panose="02070309020205020404" pitchFamily="49" charset="0"/>
                <a:cs typeface="Courier New" panose="02070309020205020404" pitchFamily="49" charset="0"/>
              </a:rPr>
              <a:t>cv2.resize(</a:t>
            </a:r>
            <a:r>
              <a:rPr lang="pt-BR" dirty="0" err="1" smtClean="0">
                <a:latin typeface="Courier New" panose="02070309020205020404" pitchFamily="49" charset="0"/>
                <a:cs typeface="Courier New" panose="02070309020205020404" pitchFamily="49" charset="0"/>
              </a:rPr>
              <a:t>image</a:t>
            </a:r>
            <a:r>
              <a:rPr lang="pt-BR" dirty="0" smtClean="0">
                <a:latin typeface="Courier New" panose="02070309020205020404" pitchFamily="49" charset="0"/>
                <a:cs typeface="Courier New" panose="02070309020205020404" pitchFamily="49" charset="0"/>
              </a:rPr>
              <a:t>, </a:t>
            </a:r>
            <a:r>
              <a:rPr lang="pt-BR" dirty="0" err="1" smtClean="0">
                <a:latin typeface="Courier New" panose="02070309020205020404" pitchFamily="49" charset="0"/>
                <a:cs typeface="Courier New" panose="02070309020205020404" pitchFamily="49" charset="0"/>
              </a:rPr>
              <a:t>None</a:t>
            </a:r>
            <a:r>
              <a:rPr lang="pt-BR" dirty="0" smtClean="0">
                <a:latin typeface="Courier New" panose="02070309020205020404" pitchFamily="49" charset="0"/>
                <a:cs typeface="Courier New" panose="02070309020205020404" pitchFamily="49" charset="0"/>
              </a:rPr>
              <a:t>, </a:t>
            </a:r>
            <a:r>
              <a:rPr lang="pt-BR" dirty="0" err="1" smtClean="0">
                <a:latin typeface="Courier New" panose="02070309020205020404" pitchFamily="49" charset="0"/>
                <a:cs typeface="Courier New" panose="02070309020205020404" pitchFamily="49" charset="0"/>
              </a:rPr>
              <a:t>fx</a:t>
            </a:r>
            <a:r>
              <a:rPr lang="pt-BR" dirty="0" smtClean="0">
                <a:latin typeface="Courier New" panose="02070309020205020404" pitchFamily="49" charset="0"/>
                <a:cs typeface="Courier New" panose="02070309020205020404" pitchFamily="49" charset="0"/>
              </a:rPr>
              <a:t>=0.2, </a:t>
            </a:r>
            <a:r>
              <a:rPr lang="pt-BR" dirty="0" err="1" smtClean="0">
                <a:latin typeface="Courier New" panose="02070309020205020404" pitchFamily="49" charset="0"/>
                <a:cs typeface="Courier New" panose="02070309020205020404" pitchFamily="49" charset="0"/>
              </a:rPr>
              <a:t>fy</a:t>
            </a:r>
            <a:r>
              <a:rPr lang="pt-BR" dirty="0" smtClean="0">
                <a:latin typeface="Courier New" panose="02070309020205020404" pitchFamily="49" charset="0"/>
                <a:cs typeface="Courier New" panose="02070309020205020404" pitchFamily="49" charset="0"/>
              </a:rPr>
              <a:t>=0.2)</a:t>
            </a:r>
          </a:p>
          <a:p>
            <a:pPr marL="0" indent="0">
              <a:buNone/>
            </a:pPr>
            <a:r>
              <a:rPr lang="pt-BR" dirty="0">
                <a:cs typeface="Courier New" panose="02070309020205020404" pitchFamily="49" charset="0"/>
              </a:rPr>
              <a:t>A nova imagem terá </a:t>
            </a:r>
            <a:r>
              <a:rPr lang="pt-BR" dirty="0" smtClean="0">
                <a:cs typeface="Courier New" panose="02070309020205020404" pitchFamily="49" charset="0"/>
              </a:rPr>
              <a:t>20% das medidas atuais.</a:t>
            </a:r>
          </a:p>
          <a:p>
            <a:pPr marL="0" indent="0">
              <a:buNone/>
            </a:pPr>
            <a:r>
              <a:rPr lang="pt-BR" dirty="0" smtClean="0">
                <a:cs typeface="Courier New" panose="02070309020205020404" pitchFamily="49" charset="0"/>
              </a:rPr>
              <a:t>*Devemos passar “</a:t>
            </a:r>
            <a:r>
              <a:rPr lang="pt-BR" dirty="0" err="1" smtClean="0">
                <a:cs typeface="Courier New" panose="02070309020205020404" pitchFamily="49" charset="0"/>
              </a:rPr>
              <a:t>None</a:t>
            </a:r>
            <a:r>
              <a:rPr lang="pt-BR" dirty="0" smtClean="0">
                <a:cs typeface="Courier New" panose="02070309020205020404" pitchFamily="49" charset="0"/>
              </a:rPr>
              <a:t>” para as o tamanho desejado ao utilizar o formato relativo.</a:t>
            </a:r>
            <a:endParaRPr lang="pt-BR" dirty="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4268923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Exemplo de </a:t>
            </a:r>
            <a:r>
              <a:rPr lang="pt-BR" dirty="0" smtClean="0"/>
              <a:t>redimensionamento por novo tamanho</a:t>
            </a:r>
            <a:endParaRPr lang="en-US" dirty="0"/>
          </a:p>
        </p:txBody>
      </p:sp>
      <p:sp>
        <p:nvSpPr>
          <p:cNvPr id="3" name="Espaço Reservado para Texto 2"/>
          <p:cNvSpPr>
            <a:spLocks noGrp="1"/>
          </p:cNvSpPr>
          <p:nvPr>
            <p:ph type="body" sz="quarter" idx="15"/>
          </p:nvPr>
        </p:nvSpPr>
        <p:spPr/>
        <p:txBody>
          <a:bodyPr/>
          <a:lstStyle/>
          <a:p>
            <a:r>
              <a:rPr lang="en-US" smtClean="0"/>
              <a:t>Manipulação de Imagens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14</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1216698" y="1295400"/>
            <a:ext cx="8534641" cy="4168775"/>
          </a:xfrm>
          <a:prstGeom prst="rect">
            <a:avLst/>
          </a:prstGeom>
        </p:spPr>
      </p:pic>
      <p:sp>
        <p:nvSpPr>
          <p:cNvPr id="8" name="Retângulo 7"/>
          <p:cNvSpPr/>
          <p:nvPr/>
        </p:nvSpPr>
        <p:spPr>
          <a:xfrm>
            <a:off x="1216698" y="1568741"/>
            <a:ext cx="6039779" cy="276837"/>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129394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Exemplo de </a:t>
            </a:r>
            <a:r>
              <a:rPr lang="pt-BR" dirty="0" smtClean="0"/>
              <a:t>redimensionamento por medidas relativas</a:t>
            </a:r>
            <a:endParaRPr lang="en-US" dirty="0"/>
          </a:p>
        </p:txBody>
      </p:sp>
      <p:sp>
        <p:nvSpPr>
          <p:cNvPr id="3" name="Espaço Reservado para Texto 2"/>
          <p:cNvSpPr>
            <a:spLocks noGrp="1"/>
          </p:cNvSpPr>
          <p:nvPr>
            <p:ph type="body" sz="quarter" idx="15"/>
          </p:nvPr>
        </p:nvSpPr>
        <p:spPr/>
        <p:txBody>
          <a:bodyPr/>
          <a:lstStyle/>
          <a:p>
            <a:r>
              <a:rPr lang="en-US" smtClean="0"/>
              <a:t>Manipulação de Imagens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9" name="Espaço Reservado para Conteúdo 8"/>
          <p:cNvPicPr>
            <a:picLocks noGrp="1" noChangeAspect="1"/>
          </p:cNvPicPr>
          <p:nvPr>
            <p:ph sz="quarter" idx="1"/>
          </p:nvPr>
        </p:nvPicPr>
        <p:blipFill>
          <a:blip r:embed="rId2"/>
          <a:stretch>
            <a:fillRect/>
          </a:stretch>
        </p:blipFill>
        <p:spPr>
          <a:xfrm>
            <a:off x="1101383" y="1295400"/>
            <a:ext cx="8765271" cy="4168775"/>
          </a:xfrm>
          <a:prstGeom prst="rect">
            <a:avLst/>
          </a:prstGeom>
        </p:spPr>
      </p:pic>
      <p:sp>
        <p:nvSpPr>
          <p:cNvPr id="10" name="Retângulo 9"/>
          <p:cNvSpPr/>
          <p:nvPr/>
        </p:nvSpPr>
        <p:spPr>
          <a:xfrm>
            <a:off x="1109771" y="1543574"/>
            <a:ext cx="8243953" cy="293615"/>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19188353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Redimensionamento - Interpolação</a:t>
            </a:r>
            <a:endParaRPr lang="en-US" dirty="0"/>
          </a:p>
        </p:txBody>
      </p:sp>
      <p:sp>
        <p:nvSpPr>
          <p:cNvPr id="3" name="Espaço Reservado para Texto 2"/>
          <p:cNvSpPr>
            <a:spLocks noGrp="1"/>
          </p:cNvSpPr>
          <p:nvPr>
            <p:ph type="body" sz="quarter" idx="15"/>
          </p:nvPr>
        </p:nvSpPr>
        <p:spPr/>
        <p:txBody>
          <a:bodyPr/>
          <a:lstStyle/>
          <a:p>
            <a:r>
              <a:rPr lang="en-US" smtClean="0"/>
              <a:t>Manipulação de Imagens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5" name="Espaço Reservado para Conteúdo 4"/>
          <p:cNvSpPr>
            <a:spLocks noGrp="1"/>
          </p:cNvSpPr>
          <p:nvPr>
            <p:ph sz="quarter" idx="1"/>
          </p:nvPr>
        </p:nvSpPr>
        <p:spPr/>
        <p:txBody>
          <a:bodyPr/>
          <a:lstStyle/>
          <a:p>
            <a:r>
              <a:rPr lang="pt-BR" dirty="0" smtClean="0"/>
              <a:t>Podemos passar um argumento opcional </a:t>
            </a:r>
            <a:r>
              <a:rPr lang="en-US" dirty="0">
                <a:latin typeface="Courier New" panose="02070309020205020404" pitchFamily="49" charset="0"/>
                <a:cs typeface="Courier New" panose="02070309020205020404" pitchFamily="49" charset="0"/>
              </a:rPr>
              <a:t>interpolation</a:t>
            </a:r>
            <a:r>
              <a:rPr lang="pt-BR" dirty="0" smtClean="0"/>
              <a:t> relacionado a interpolação da imagem ao ser redimensionada: </a:t>
            </a:r>
            <a:r>
              <a:rPr lang="pt-BR" dirty="0"/>
              <a:t>Se você está </a:t>
            </a:r>
            <a:r>
              <a:rPr lang="pt-BR" b="1" dirty="0"/>
              <a:t>ampliando</a:t>
            </a:r>
            <a:r>
              <a:rPr lang="pt-BR" dirty="0"/>
              <a:t> a imagem, você deve preferir usar a interpolação INTER_LINEAR ou INTER_CUBIC. Se você está </a:t>
            </a:r>
            <a:r>
              <a:rPr lang="pt-BR" b="1" dirty="0"/>
              <a:t>diminuindo</a:t>
            </a:r>
            <a:r>
              <a:rPr lang="pt-BR" dirty="0"/>
              <a:t> a imagem, você deve preferir usar a interpolação INTER_AREA</a:t>
            </a:r>
            <a:r>
              <a:rPr lang="pt-BR" dirty="0" smtClean="0"/>
              <a:t>.</a:t>
            </a:r>
          </a:p>
          <a:p>
            <a:pPr marL="0" indent="0">
              <a:buNone/>
            </a:pPr>
            <a:endParaRPr lang="pt-BR" dirty="0"/>
          </a:p>
          <a:p>
            <a:r>
              <a:rPr lang="pt-BR" dirty="0"/>
              <a:t>A interpolação cúbica é computacionalmente mais complexa e, portanto, mais lenta do que a interpolação linear. No entanto, a qualidade da imagem resultante será superior. </a:t>
            </a:r>
            <a:endParaRPr lang="pt-BR" dirty="0" smtClean="0"/>
          </a:p>
          <a:p>
            <a:endParaRPr lang="pt-BR" dirty="0"/>
          </a:p>
          <a:p>
            <a:r>
              <a:rPr lang="pt-BR" dirty="0" smtClean="0"/>
              <a:t>Se não for passado nenhum argumento, a interpolação padrão utilizada é a INTER_LINEAR.</a:t>
            </a:r>
          </a:p>
          <a:p>
            <a:pPr marL="0" indent="0">
              <a:buNone/>
            </a:pPr>
            <a:r>
              <a:rPr lang="pt-BR" dirty="0" err="1" smtClean="0">
                <a:latin typeface="+mj-lt"/>
                <a:cs typeface="Courier New" panose="02070309020205020404" pitchFamily="49" charset="0"/>
              </a:rPr>
              <a:t>Ex</a:t>
            </a:r>
            <a:r>
              <a:rPr lang="pt-BR" dirty="0" smtClean="0">
                <a:latin typeface="+mj-lt"/>
                <a:cs typeface="Courier New" panose="02070309020205020404" pitchFamily="49" charset="0"/>
              </a:rPr>
              <a:t>: </a:t>
            </a:r>
          </a:p>
          <a:p>
            <a:pPr marL="0" indent="0">
              <a:buNone/>
            </a:pPr>
            <a:r>
              <a:rPr lang="pt-BR" dirty="0" smtClean="0">
                <a:latin typeface="Courier New" panose="02070309020205020404" pitchFamily="49" charset="0"/>
                <a:cs typeface="Courier New" panose="02070309020205020404" pitchFamily="49" charset="0"/>
              </a:rPr>
              <a:t>cv2.resize(imagem, (500,500), </a:t>
            </a:r>
            <a:r>
              <a:rPr lang="pt-BR" dirty="0" err="1" smtClean="0">
                <a:latin typeface="Courier New" panose="02070309020205020404" pitchFamily="49" charset="0"/>
                <a:cs typeface="Courier New" panose="02070309020205020404" pitchFamily="49" charset="0"/>
              </a:rPr>
              <a:t>interpolation</a:t>
            </a:r>
            <a:r>
              <a:rPr lang="pt-BR" dirty="0" smtClean="0">
                <a:latin typeface="Courier New" panose="02070309020205020404" pitchFamily="49" charset="0"/>
                <a:cs typeface="Courier New" panose="02070309020205020404" pitchFamily="49" charset="0"/>
              </a:rPr>
              <a:t>=cv2.INTER_LINEAR)</a:t>
            </a:r>
            <a:endParaRPr lang="pt-BR" dirty="0" smtClean="0"/>
          </a:p>
          <a:p>
            <a:pPr marL="0" indent="0">
              <a:buNone/>
            </a:pPr>
            <a:r>
              <a:rPr lang="pt-BR" dirty="0">
                <a:latin typeface="Courier New" panose="02070309020205020404" pitchFamily="49" charset="0"/>
                <a:cs typeface="Courier New" panose="02070309020205020404" pitchFamily="49" charset="0"/>
              </a:rPr>
              <a:t>cv2.resize(imagem, </a:t>
            </a:r>
            <a:r>
              <a:rPr lang="pt-BR" dirty="0" err="1" smtClean="0">
                <a:latin typeface="Courier New" panose="02070309020205020404" pitchFamily="49" charset="0"/>
                <a:cs typeface="Courier New" panose="02070309020205020404" pitchFamily="49" charset="0"/>
              </a:rPr>
              <a:t>None</a:t>
            </a:r>
            <a:r>
              <a:rPr lang="pt-BR" dirty="0" smtClean="0">
                <a:latin typeface="Courier New" panose="02070309020205020404" pitchFamily="49" charset="0"/>
                <a:cs typeface="Courier New" panose="02070309020205020404" pitchFamily="49" charset="0"/>
              </a:rPr>
              <a:t>, </a:t>
            </a:r>
            <a:r>
              <a:rPr lang="pt-BR" dirty="0" err="1" smtClean="0">
                <a:latin typeface="Courier New" panose="02070309020205020404" pitchFamily="49" charset="0"/>
                <a:cs typeface="Courier New" panose="02070309020205020404" pitchFamily="49" charset="0"/>
              </a:rPr>
              <a:t>fx</a:t>
            </a:r>
            <a:r>
              <a:rPr lang="pt-BR" dirty="0" smtClean="0">
                <a:latin typeface="Courier New" panose="02070309020205020404" pitchFamily="49" charset="0"/>
                <a:cs typeface="Courier New" panose="02070309020205020404" pitchFamily="49" charset="0"/>
              </a:rPr>
              <a:t>=0.5, </a:t>
            </a:r>
            <a:r>
              <a:rPr lang="pt-BR" dirty="0" err="1" smtClean="0">
                <a:latin typeface="Courier New" panose="02070309020205020404" pitchFamily="49" charset="0"/>
                <a:cs typeface="Courier New" panose="02070309020205020404" pitchFamily="49" charset="0"/>
              </a:rPr>
              <a:t>fy</a:t>
            </a:r>
            <a:r>
              <a:rPr lang="pt-BR" dirty="0" smtClean="0">
                <a:latin typeface="Courier New" panose="02070309020205020404" pitchFamily="49" charset="0"/>
                <a:cs typeface="Courier New" panose="02070309020205020404" pitchFamily="49" charset="0"/>
              </a:rPr>
              <a:t>=0.5, </a:t>
            </a:r>
            <a:r>
              <a:rPr lang="pt-BR" dirty="0" err="1" smtClean="0">
                <a:latin typeface="Courier New" panose="02070309020205020404" pitchFamily="49" charset="0"/>
                <a:cs typeface="Courier New" panose="02070309020205020404" pitchFamily="49" charset="0"/>
              </a:rPr>
              <a:t>interpolation</a:t>
            </a:r>
            <a:r>
              <a:rPr lang="pt-BR" dirty="0" smtClean="0">
                <a:latin typeface="Courier New" panose="02070309020205020404" pitchFamily="49" charset="0"/>
                <a:cs typeface="Courier New" panose="02070309020205020404" pitchFamily="49" charset="0"/>
              </a:rPr>
              <a:t>=cv2.INTER_AREA)</a:t>
            </a:r>
            <a:endParaRPr lang="pt-BR" dirty="0"/>
          </a:p>
          <a:p>
            <a:pPr marL="0" indent="0">
              <a:buNone/>
            </a:pPr>
            <a:endParaRPr lang="pt-BR" dirty="0" smtClean="0"/>
          </a:p>
          <a:p>
            <a:endParaRPr lang="pt-BR" dirty="0" smtClean="0"/>
          </a:p>
          <a:p>
            <a:endParaRPr lang="en-US" dirty="0"/>
          </a:p>
        </p:txBody>
      </p:sp>
    </p:spTree>
    <p:extLst>
      <p:ext uri="{BB962C8B-B14F-4D97-AF65-F5344CB8AC3E}">
        <p14:creationId xmlns:p14="http://schemas.microsoft.com/office/powerpoint/2010/main" val="3960778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Flip</a:t>
            </a:r>
            <a:r>
              <a:rPr lang="pt-BR" dirty="0"/>
              <a:t> </a:t>
            </a:r>
            <a:r>
              <a:rPr lang="pt-BR" dirty="0" smtClean="0"/>
              <a:t>– Espelhando uma imagem</a:t>
            </a:r>
            <a:endParaRPr lang="en-US" dirty="0"/>
          </a:p>
        </p:txBody>
      </p:sp>
      <p:sp>
        <p:nvSpPr>
          <p:cNvPr id="3" name="Espaço Reservado para Texto 2"/>
          <p:cNvSpPr>
            <a:spLocks noGrp="1"/>
          </p:cNvSpPr>
          <p:nvPr>
            <p:ph type="body" sz="quarter" idx="15"/>
          </p:nvPr>
        </p:nvSpPr>
        <p:spPr/>
        <p:txBody>
          <a:bodyPr/>
          <a:lstStyle/>
          <a:p>
            <a:r>
              <a:rPr lang="en-US" smtClean="0"/>
              <a:t>Manipulação de Imagens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17</a:t>
            </a:fld>
            <a:endParaRPr lang="en-US" noProof="1"/>
          </a:p>
        </p:txBody>
      </p:sp>
      <p:sp>
        <p:nvSpPr>
          <p:cNvPr id="5" name="Espaço Reservado para Conteúdo 4"/>
          <p:cNvSpPr>
            <a:spLocks noGrp="1"/>
          </p:cNvSpPr>
          <p:nvPr>
            <p:ph sz="quarter" idx="1"/>
          </p:nvPr>
        </p:nvSpPr>
        <p:spPr/>
        <p:txBody>
          <a:bodyPr/>
          <a:lstStyle/>
          <a:p>
            <a:r>
              <a:rPr lang="pt-BR" sz="1600" dirty="0" smtClean="0"/>
              <a:t>Para espelhar a imagem, utilizamos a </a:t>
            </a:r>
            <a:r>
              <a:rPr lang="pt-BR" sz="1600" dirty="0"/>
              <a:t>função </a:t>
            </a:r>
            <a:r>
              <a:rPr lang="pt-BR" sz="1600" dirty="0" smtClean="0">
                <a:latin typeface="Courier New" panose="02070309020205020404" pitchFamily="49" charset="0"/>
                <a:cs typeface="Courier New" panose="02070309020205020404" pitchFamily="49" charset="0"/>
              </a:rPr>
              <a:t>cv2.flip()</a:t>
            </a:r>
            <a:r>
              <a:rPr lang="pt-BR" sz="1600" dirty="0" smtClean="0">
                <a:latin typeface="+mj-lt"/>
                <a:cs typeface="Courier New" panose="02070309020205020404" pitchFamily="49" charset="0"/>
              </a:rPr>
              <a:t>, passando a imagem e um argumento de acordo com eixo (0 para horizontal, 1 para vertical, -1 para ambos).</a:t>
            </a:r>
          </a:p>
          <a:p>
            <a:r>
              <a:rPr lang="pt-BR" sz="1600" dirty="0" smtClean="0"/>
              <a:t>De forma alternativa, podemos manipular os </a:t>
            </a:r>
            <a:r>
              <a:rPr lang="pt-BR" sz="1600" dirty="0" err="1" smtClean="0"/>
              <a:t>arrays</a:t>
            </a:r>
            <a:r>
              <a:rPr lang="pt-BR" sz="1600" dirty="0" smtClean="0"/>
              <a:t> invertendo </a:t>
            </a:r>
            <a:r>
              <a:rPr lang="pt-BR" sz="1600" dirty="0"/>
              <a:t>suas linhas, suas colunas ou </a:t>
            </a:r>
            <a:r>
              <a:rPr lang="pt-BR" sz="1600" dirty="0" smtClean="0"/>
              <a:t>ambas, de forma manual. </a:t>
            </a:r>
            <a:r>
              <a:rPr lang="pt-BR" sz="1600" dirty="0"/>
              <a:t>Invertendo as linhas temos o </a:t>
            </a:r>
            <a:r>
              <a:rPr lang="pt-BR" sz="1600" dirty="0" err="1"/>
              <a:t>flip</a:t>
            </a:r>
            <a:r>
              <a:rPr lang="pt-BR" sz="1600" dirty="0"/>
              <a:t> horizontal e invertendo as colunas temos o </a:t>
            </a:r>
            <a:r>
              <a:rPr lang="pt-BR" sz="1600" dirty="0" err="1"/>
              <a:t>flip</a:t>
            </a:r>
            <a:r>
              <a:rPr lang="pt-BR" sz="1600" dirty="0"/>
              <a:t> vertical. </a:t>
            </a:r>
            <a:endParaRPr lang="pt-BR" sz="1600" dirty="0" smtClean="0"/>
          </a:p>
          <a:p>
            <a:pPr marL="0" indent="0">
              <a:buNone/>
            </a:pPr>
            <a:endParaRPr lang="pt-BR" sz="1400" dirty="0"/>
          </a:p>
          <a:p>
            <a:endParaRPr lang="en-US" dirty="0"/>
          </a:p>
        </p:txBody>
      </p:sp>
      <p:pic>
        <p:nvPicPr>
          <p:cNvPr id="6" name="Imagem 5"/>
          <p:cNvPicPr>
            <a:picLocks noChangeAspect="1"/>
          </p:cNvPicPr>
          <p:nvPr/>
        </p:nvPicPr>
        <p:blipFill>
          <a:blip r:embed="rId2"/>
          <a:stretch>
            <a:fillRect/>
          </a:stretch>
        </p:blipFill>
        <p:spPr>
          <a:xfrm>
            <a:off x="5365303" y="2734280"/>
            <a:ext cx="3977640" cy="2508885"/>
          </a:xfrm>
          <a:prstGeom prst="rect">
            <a:avLst/>
          </a:prstGeom>
        </p:spPr>
      </p:pic>
      <p:pic>
        <p:nvPicPr>
          <p:cNvPr id="7" name="Imagem 6"/>
          <p:cNvPicPr>
            <a:picLocks noChangeAspect="1"/>
          </p:cNvPicPr>
          <p:nvPr/>
        </p:nvPicPr>
        <p:blipFill>
          <a:blip r:embed="rId3"/>
          <a:stretch>
            <a:fillRect/>
          </a:stretch>
        </p:blipFill>
        <p:spPr>
          <a:xfrm>
            <a:off x="958281" y="2782260"/>
            <a:ext cx="3007218" cy="2412924"/>
          </a:xfrm>
          <a:prstGeom prst="rect">
            <a:avLst/>
          </a:prstGeom>
        </p:spPr>
      </p:pic>
      <p:sp>
        <p:nvSpPr>
          <p:cNvPr id="8" name="Seta para a Direita 7"/>
          <p:cNvSpPr/>
          <p:nvPr/>
        </p:nvSpPr>
        <p:spPr>
          <a:xfrm>
            <a:off x="4291477" y="3659320"/>
            <a:ext cx="675861" cy="658804"/>
          </a:xfrm>
          <a:prstGeom prst="rightArrow">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 name="Retângulo 8"/>
          <p:cNvSpPr/>
          <p:nvPr/>
        </p:nvSpPr>
        <p:spPr>
          <a:xfrm>
            <a:off x="958281" y="3554233"/>
            <a:ext cx="3007218" cy="1192696"/>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2219305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p:cNvPicPr>
            <a:picLocks noChangeAspect="1"/>
          </p:cNvPicPr>
          <p:nvPr/>
        </p:nvPicPr>
        <p:blipFill>
          <a:blip r:embed="rId2"/>
          <a:stretch>
            <a:fillRect/>
          </a:stretch>
        </p:blipFill>
        <p:spPr>
          <a:xfrm>
            <a:off x="481669" y="3229658"/>
            <a:ext cx="3875646" cy="1544708"/>
          </a:xfrm>
          <a:prstGeom prst="rect">
            <a:avLst/>
          </a:prstGeom>
        </p:spPr>
      </p:pic>
      <p:sp>
        <p:nvSpPr>
          <p:cNvPr id="2" name="Título 1"/>
          <p:cNvSpPr>
            <a:spLocks noGrp="1"/>
          </p:cNvSpPr>
          <p:nvPr>
            <p:ph type="title"/>
          </p:nvPr>
        </p:nvSpPr>
        <p:spPr/>
        <p:txBody>
          <a:bodyPr/>
          <a:lstStyle/>
          <a:p>
            <a:r>
              <a:rPr lang="pt-BR" dirty="0" err="1" smtClean="0"/>
              <a:t>Rotate</a:t>
            </a:r>
            <a:r>
              <a:rPr lang="pt-BR" dirty="0" smtClean="0"/>
              <a:t> – </a:t>
            </a:r>
            <a:r>
              <a:rPr lang="pt-BR" dirty="0" err="1" smtClean="0"/>
              <a:t>Rotacionando</a:t>
            </a:r>
            <a:r>
              <a:rPr lang="pt-BR" dirty="0" smtClean="0"/>
              <a:t> uma imagem</a:t>
            </a:r>
            <a:endParaRPr lang="en-US" dirty="0"/>
          </a:p>
        </p:txBody>
      </p:sp>
      <p:sp>
        <p:nvSpPr>
          <p:cNvPr id="3" name="Espaço Reservado para Texto 2"/>
          <p:cNvSpPr>
            <a:spLocks noGrp="1"/>
          </p:cNvSpPr>
          <p:nvPr>
            <p:ph type="body" sz="quarter" idx="15"/>
          </p:nvPr>
        </p:nvSpPr>
        <p:spPr/>
        <p:txBody>
          <a:bodyPr/>
          <a:lstStyle/>
          <a:p>
            <a:r>
              <a:rPr lang="en-US" smtClean="0"/>
              <a:t>Manipulação de Imagens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18</a:t>
            </a:fld>
            <a:endParaRPr lang="en-US" noProof="1"/>
          </a:p>
        </p:txBody>
      </p:sp>
      <p:sp>
        <p:nvSpPr>
          <p:cNvPr id="5" name="Espaço Reservado para Conteúdo 4"/>
          <p:cNvSpPr>
            <a:spLocks noGrp="1"/>
          </p:cNvSpPr>
          <p:nvPr>
            <p:ph sz="quarter" idx="1"/>
          </p:nvPr>
        </p:nvSpPr>
        <p:spPr/>
        <p:txBody>
          <a:bodyPr/>
          <a:lstStyle/>
          <a:p>
            <a:r>
              <a:rPr lang="pt-BR" sz="1400" dirty="0" smtClean="0"/>
              <a:t>A transformação </a:t>
            </a:r>
            <a:r>
              <a:rPr lang="pt-BR" sz="1400" i="1" dirty="0" err="1" smtClean="0"/>
              <a:t>affine</a:t>
            </a:r>
            <a:r>
              <a:rPr lang="pt-BR" sz="1400" i="1" dirty="0" smtClean="0"/>
              <a:t> </a:t>
            </a:r>
            <a:r>
              <a:rPr lang="pt-BR" sz="1400" dirty="0" smtClean="0"/>
              <a:t>ou mapa </a:t>
            </a:r>
            <a:r>
              <a:rPr lang="pt-BR" sz="1400" i="1" dirty="0" err="1" smtClean="0"/>
              <a:t>affine</a:t>
            </a:r>
            <a:r>
              <a:rPr lang="pt-BR" sz="1400" dirty="0" smtClean="0"/>
              <a:t>, é uma função entre espaços que preservam os pontos, grossura de linhas e planos. Uma rotação é um tipo de transformação </a:t>
            </a:r>
            <a:r>
              <a:rPr lang="pt-BR" sz="1400" i="1" dirty="0" err="1" smtClean="0"/>
              <a:t>affine</a:t>
            </a:r>
            <a:r>
              <a:rPr lang="pt-BR" sz="1400" i="1" dirty="0" smtClean="0"/>
              <a:t>. </a:t>
            </a:r>
          </a:p>
          <a:p>
            <a:r>
              <a:rPr lang="pt-BR" sz="1400" dirty="0" smtClean="0"/>
              <a:t>Primeiramente, devemos obter largura, altura e calcular o centro da imagem.</a:t>
            </a:r>
          </a:p>
          <a:p>
            <a:r>
              <a:rPr lang="pt-BR" sz="1400" dirty="0" smtClean="0"/>
              <a:t>Para </a:t>
            </a:r>
            <a:r>
              <a:rPr lang="pt-BR" sz="1400" b="1" dirty="0" err="1" smtClean="0"/>
              <a:t>rotacionar</a:t>
            </a:r>
            <a:r>
              <a:rPr lang="pt-BR" sz="1400" dirty="0" smtClean="0"/>
              <a:t> usamos primeiro </a:t>
            </a:r>
            <a:r>
              <a:rPr lang="pt-BR" sz="1400" dirty="0" smtClean="0">
                <a:latin typeface="Courier New" panose="02070309020205020404" pitchFamily="49" charset="0"/>
                <a:cs typeface="Courier New" panose="02070309020205020404" pitchFamily="49" charset="0"/>
              </a:rPr>
              <a:t>M = cv2.getRotationMatrix(center, </a:t>
            </a:r>
            <a:r>
              <a:rPr lang="pt-BR" sz="1400" dirty="0" err="1" smtClean="0">
                <a:latin typeface="Courier New" panose="02070309020205020404" pitchFamily="49" charset="0"/>
                <a:cs typeface="Courier New" panose="02070309020205020404" pitchFamily="49" charset="0"/>
              </a:rPr>
              <a:t>degree</a:t>
            </a:r>
            <a:r>
              <a:rPr lang="pt-BR" sz="1400" dirty="0" smtClean="0">
                <a:latin typeface="Courier New" panose="02070309020205020404" pitchFamily="49" charset="0"/>
                <a:cs typeface="Courier New" panose="02070309020205020404" pitchFamily="49" charset="0"/>
              </a:rPr>
              <a:t>, </a:t>
            </a:r>
            <a:r>
              <a:rPr lang="pt-BR" sz="1400" dirty="0" err="1" smtClean="0">
                <a:latin typeface="Courier New" panose="02070309020205020404" pitchFamily="49" charset="0"/>
                <a:cs typeface="Courier New" panose="02070309020205020404" pitchFamily="49" charset="0"/>
              </a:rPr>
              <a:t>scale</a:t>
            </a:r>
            <a:r>
              <a:rPr lang="pt-BR" sz="1400" dirty="0" smtClean="0">
                <a:latin typeface="Courier New" panose="02070309020205020404" pitchFamily="49" charset="0"/>
                <a:cs typeface="Courier New" panose="02070309020205020404" pitchFamily="49" charset="0"/>
              </a:rPr>
              <a:t>) </a:t>
            </a:r>
            <a:r>
              <a:rPr lang="pt-BR" sz="1400" dirty="0" smtClean="0"/>
              <a:t>para obtermos a matriz de rotação e então aplicamos na imagem com </a:t>
            </a:r>
            <a:r>
              <a:rPr lang="pt-BR" sz="1400" dirty="0" smtClean="0">
                <a:latin typeface="Courier New" panose="02070309020205020404" pitchFamily="49" charset="0"/>
                <a:cs typeface="Courier New" panose="02070309020205020404" pitchFamily="49" charset="0"/>
              </a:rPr>
              <a:t>cv2.warpAffine(</a:t>
            </a:r>
            <a:r>
              <a:rPr lang="pt-BR" sz="1400" dirty="0" err="1" smtClean="0">
                <a:latin typeface="Courier New" panose="02070309020205020404" pitchFamily="49" charset="0"/>
                <a:cs typeface="Courier New" panose="02070309020205020404" pitchFamily="49" charset="0"/>
              </a:rPr>
              <a:t>img</a:t>
            </a:r>
            <a:r>
              <a:rPr lang="pt-BR" sz="1400" dirty="0" smtClean="0">
                <a:latin typeface="Courier New" panose="02070309020205020404" pitchFamily="49" charset="0"/>
                <a:cs typeface="Courier New" panose="02070309020205020404" pitchFamily="49" charset="0"/>
              </a:rPr>
              <a:t>, M, (</a:t>
            </a:r>
            <a:r>
              <a:rPr lang="pt-BR" sz="1400" dirty="0" err="1" smtClean="0">
                <a:latin typeface="Courier New" panose="02070309020205020404" pitchFamily="49" charset="0"/>
                <a:cs typeface="Courier New" panose="02070309020205020404" pitchFamily="49" charset="0"/>
              </a:rPr>
              <a:t>w,h</a:t>
            </a:r>
            <a:r>
              <a:rPr lang="pt-BR"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8" name="Seta para a Direita 7"/>
          <p:cNvSpPr/>
          <p:nvPr/>
        </p:nvSpPr>
        <p:spPr>
          <a:xfrm>
            <a:off x="4500438" y="3673500"/>
            <a:ext cx="278296" cy="540689"/>
          </a:xfrm>
          <a:prstGeom prst="rightArrow">
            <a:avLst/>
          </a:prstGeom>
          <a:solidFill>
            <a:schemeClr val="tx1"/>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1" name="Imagem 10"/>
          <p:cNvPicPr>
            <a:picLocks noChangeAspect="1"/>
          </p:cNvPicPr>
          <p:nvPr/>
        </p:nvPicPr>
        <p:blipFill rotWithShape="1">
          <a:blip r:embed="rId3"/>
          <a:srcRect t="1575"/>
          <a:stretch/>
        </p:blipFill>
        <p:spPr>
          <a:xfrm>
            <a:off x="4851151" y="3064475"/>
            <a:ext cx="5785994" cy="1787343"/>
          </a:xfrm>
          <a:prstGeom prst="rect">
            <a:avLst/>
          </a:prstGeom>
        </p:spPr>
      </p:pic>
      <p:sp>
        <p:nvSpPr>
          <p:cNvPr id="12" name="Retângulo 11"/>
          <p:cNvSpPr/>
          <p:nvPr/>
        </p:nvSpPr>
        <p:spPr>
          <a:xfrm>
            <a:off x="481669" y="3427012"/>
            <a:ext cx="3875646" cy="787177"/>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1341774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472378" y="3032966"/>
            <a:ext cx="4157306" cy="2114026"/>
          </a:xfrm>
          <a:prstGeom prst="rect">
            <a:avLst/>
          </a:prstGeom>
        </p:spPr>
      </p:pic>
      <p:sp>
        <p:nvSpPr>
          <p:cNvPr id="2" name="Título 1"/>
          <p:cNvSpPr>
            <a:spLocks noGrp="1"/>
          </p:cNvSpPr>
          <p:nvPr>
            <p:ph type="title"/>
          </p:nvPr>
        </p:nvSpPr>
        <p:spPr/>
        <p:txBody>
          <a:bodyPr/>
          <a:lstStyle/>
          <a:p>
            <a:r>
              <a:rPr lang="pt-BR" dirty="0" smtClean="0"/>
              <a:t>Concatenando imagens </a:t>
            </a:r>
            <a:endParaRPr lang="en-US" dirty="0"/>
          </a:p>
        </p:txBody>
      </p:sp>
      <p:sp>
        <p:nvSpPr>
          <p:cNvPr id="3" name="Espaço Reservado para Texto 2"/>
          <p:cNvSpPr>
            <a:spLocks noGrp="1"/>
          </p:cNvSpPr>
          <p:nvPr>
            <p:ph type="body" sz="quarter" idx="15"/>
          </p:nvPr>
        </p:nvSpPr>
        <p:spPr/>
        <p:txBody>
          <a:bodyPr/>
          <a:lstStyle/>
          <a:p>
            <a:r>
              <a:rPr lang="en-US" smtClean="0"/>
              <a:t>Manipulação de Imagens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19</a:t>
            </a:fld>
            <a:endParaRPr lang="en-US" noProof="1"/>
          </a:p>
        </p:txBody>
      </p:sp>
      <p:sp>
        <p:nvSpPr>
          <p:cNvPr id="5" name="Espaço Reservado para Conteúdo 4"/>
          <p:cNvSpPr>
            <a:spLocks noGrp="1"/>
          </p:cNvSpPr>
          <p:nvPr>
            <p:ph sz="quarter" idx="1"/>
          </p:nvPr>
        </p:nvSpPr>
        <p:spPr/>
        <p:txBody>
          <a:bodyPr/>
          <a:lstStyle/>
          <a:p>
            <a:pPr algn="just"/>
            <a:r>
              <a:rPr lang="pt-BR" sz="1600" dirty="0" smtClean="0"/>
              <a:t>Podemos juntar duas imagens concatenando os seus </a:t>
            </a:r>
            <a:r>
              <a:rPr lang="pt-BR" sz="1600" dirty="0" err="1" smtClean="0"/>
              <a:t>arrays</a:t>
            </a:r>
            <a:r>
              <a:rPr lang="pt-BR" sz="1600" dirty="0" smtClean="0"/>
              <a:t> com as </a:t>
            </a:r>
            <a:r>
              <a:rPr lang="pt-BR" sz="1600" dirty="0"/>
              <a:t>funções </a:t>
            </a:r>
            <a:r>
              <a:rPr lang="pt-BR" sz="1600" dirty="0">
                <a:latin typeface="Courier New" panose="02070309020205020404" pitchFamily="49" charset="0"/>
                <a:cs typeface="Courier New" panose="02070309020205020404" pitchFamily="49" charset="0"/>
              </a:rPr>
              <a:t>cv2.vconcat</a:t>
            </a:r>
            <a:r>
              <a:rPr lang="pt-BR" sz="1600" dirty="0" smtClean="0">
                <a:latin typeface="Courier New" panose="02070309020205020404" pitchFamily="49" charset="0"/>
                <a:cs typeface="Courier New" panose="02070309020205020404" pitchFamily="49" charset="0"/>
              </a:rPr>
              <a:t>()</a:t>
            </a:r>
            <a:r>
              <a:rPr lang="pt-BR" sz="1600" dirty="0"/>
              <a:t>e</a:t>
            </a:r>
            <a:r>
              <a:rPr lang="pt-BR" sz="1600" dirty="0" smtClean="0"/>
              <a:t> </a:t>
            </a:r>
            <a:r>
              <a:rPr lang="pt-BR" sz="1600" dirty="0">
                <a:latin typeface="Courier New" panose="02070309020205020404" pitchFamily="49" charset="0"/>
                <a:cs typeface="Courier New" panose="02070309020205020404" pitchFamily="49" charset="0"/>
              </a:rPr>
              <a:t>cv2.hconcat</a:t>
            </a:r>
            <a:r>
              <a:rPr lang="pt-BR" sz="1600" dirty="0" smtClean="0">
                <a:latin typeface="Courier New" panose="02070309020205020404" pitchFamily="49" charset="0"/>
                <a:cs typeface="Courier New" panose="02070309020205020404" pitchFamily="49" charset="0"/>
              </a:rPr>
              <a:t>() </a:t>
            </a:r>
            <a:r>
              <a:rPr lang="pt-BR" sz="1600" dirty="0" smtClean="0"/>
              <a:t>ou </a:t>
            </a:r>
            <a:r>
              <a:rPr lang="pt-BR" sz="1600" dirty="0" err="1" smtClean="0">
                <a:latin typeface="Courier New" panose="02070309020205020404" pitchFamily="49" charset="0"/>
                <a:cs typeface="Courier New" panose="02070309020205020404" pitchFamily="49" charset="0"/>
              </a:rPr>
              <a:t>np.hstack</a:t>
            </a:r>
            <a:r>
              <a:rPr lang="pt-BR" sz="1600" dirty="0" smtClean="0">
                <a:latin typeface="Courier New" panose="02070309020205020404" pitchFamily="49" charset="0"/>
                <a:cs typeface="Courier New" panose="02070309020205020404" pitchFamily="49" charset="0"/>
              </a:rPr>
              <a:t>() </a:t>
            </a:r>
            <a:r>
              <a:rPr lang="pt-BR" sz="1600" dirty="0" smtClean="0"/>
              <a:t>e </a:t>
            </a:r>
            <a:r>
              <a:rPr lang="pt-BR" sz="1600" dirty="0" err="1" smtClean="0">
                <a:latin typeface="Courier New" panose="02070309020205020404" pitchFamily="49" charset="0"/>
                <a:cs typeface="Courier New" panose="02070309020205020404" pitchFamily="49" charset="0"/>
              </a:rPr>
              <a:t>np.vstack</a:t>
            </a:r>
            <a:r>
              <a:rPr lang="pt-BR" sz="1600" dirty="0" smtClean="0">
                <a:latin typeface="Courier New" panose="02070309020205020404" pitchFamily="49" charset="0"/>
                <a:cs typeface="Courier New" panose="02070309020205020404" pitchFamily="49" charset="0"/>
              </a:rPr>
              <a:t>(), </a:t>
            </a:r>
            <a:r>
              <a:rPr lang="pt-BR" sz="1600" dirty="0" smtClean="0"/>
              <a:t>dependendo do tipo de concatenação desejada. Passamos para as funções uma lista contendo os </a:t>
            </a:r>
            <a:r>
              <a:rPr lang="pt-BR" sz="1600" dirty="0" err="1" smtClean="0"/>
              <a:t>arrays</a:t>
            </a:r>
            <a:r>
              <a:rPr lang="pt-BR" sz="1600" dirty="0" smtClean="0"/>
              <a:t> das imagens, que devem ter dimensões compatíveis e mesmo número de canais.</a:t>
            </a:r>
            <a:endParaRPr lang="en-US" sz="1600" dirty="0"/>
          </a:p>
        </p:txBody>
      </p:sp>
      <p:pic>
        <p:nvPicPr>
          <p:cNvPr id="8" name="Imagem 7"/>
          <p:cNvPicPr>
            <a:picLocks noChangeAspect="1"/>
          </p:cNvPicPr>
          <p:nvPr/>
        </p:nvPicPr>
        <p:blipFill>
          <a:blip r:embed="rId3"/>
          <a:stretch>
            <a:fillRect/>
          </a:stretch>
        </p:blipFill>
        <p:spPr>
          <a:xfrm>
            <a:off x="5673385" y="4511765"/>
            <a:ext cx="3691128" cy="1181481"/>
          </a:xfrm>
          <a:prstGeom prst="rect">
            <a:avLst/>
          </a:prstGeom>
        </p:spPr>
      </p:pic>
      <p:pic>
        <p:nvPicPr>
          <p:cNvPr id="9" name="Imagem 8"/>
          <p:cNvPicPr>
            <a:picLocks noChangeAspect="1"/>
          </p:cNvPicPr>
          <p:nvPr/>
        </p:nvPicPr>
        <p:blipFill>
          <a:blip r:embed="rId4"/>
          <a:stretch>
            <a:fillRect/>
          </a:stretch>
        </p:blipFill>
        <p:spPr>
          <a:xfrm>
            <a:off x="6798971" y="2316824"/>
            <a:ext cx="1834896" cy="2194941"/>
          </a:xfrm>
          <a:prstGeom prst="rect">
            <a:avLst/>
          </a:prstGeom>
        </p:spPr>
      </p:pic>
      <p:cxnSp>
        <p:nvCxnSpPr>
          <p:cNvPr id="11" name="Conector de Seta Reta 10"/>
          <p:cNvCxnSpPr/>
          <p:nvPr/>
        </p:nvCxnSpPr>
        <p:spPr>
          <a:xfrm flipV="1">
            <a:off x="3186260" y="3444244"/>
            <a:ext cx="3252247" cy="3308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p:cNvCxnSpPr/>
          <p:nvPr/>
        </p:nvCxnSpPr>
        <p:spPr>
          <a:xfrm>
            <a:off x="3186260" y="3934437"/>
            <a:ext cx="2297902" cy="11488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ângulo 20"/>
          <p:cNvSpPr/>
          <p:nvPr/>
        </p:nvSpPr>
        <p:spPr>
          <a:xfrm>
            <a:off x="480767" y="3632433"/>
            <a:ext cx="2620652" cy="829905"/>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1828396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5"/>
          </p:nvPr>
        </p:nvSpPr>
        <p:spPr/>
        <p:txBody>
          <a:bodyPr/>
          <a:lstStyle/>
          <a:p>
            <a:r>
              <a:rPr lang="pt-BR" dirty="0" smtClean="0"/>
              <a:t>Introdução</a:t>
            </a:r>
            <a:endParaRPr lang="en-US" dirty="0"/>
          </a:p>
        </p:txBody>
      </p:sp>
      <p:sp>
        <p:nvSpPr>
          <p:cNvPr id="3" name="Título 2"/>
          <p:cNvSpPr>
            <a:spLocks noGrp="1"/>
          </p:cNvSpPr>
          <p:nvPr>
            <p:ph type="title"/>
          </p:nvPr>
        </p:nvSpPr>
        <p:spPr/>
        <p:txBody>
          <a:bodyPr/>
          <a:lstStyle/>
          <a:p>
            <a:r>
              <a:rPr lang="pt-BR" dirty="0" smtClean="0"/>
              <a:t>Tópicos</a:t>
            </a:r>
            <a:endParaRPr lang="en-US" dirty="0"/>
          </a:p>
        </p:txBody>
      </p:sp>
      <p:sp>
        <p:nvSpPr>
          <p:cNvPr id="4" name="Espaço Reservado para Conteúdo 3"/>
          <p:cNvSpPr>
            <a:spLocks noGrp="1"/>
          </p:cNvSpPr>
          <p:nvPr>
            <p:ph sz="half" idx="1"/>
          </p:nvPr>
        </p:nvSpPr>
        <p:spPr/>
        <p:txBody>
          <a:bodyPr/>
          <a:lstStyle/>
          <a:p>
            <a:r>
              <a:rPr lang="pt-BR" dirty="0" smtClean="0"/>
              <a:t>Introdução a Visão Computacional e </a:t>
            </a:r>
            <a:r>
              <a:rPr lang="pt-BR" dirty="0" err="1" smtClean="0"/>
              <a:t>OpenCV</a:t>
            </a:r>
            <a:r>
              <a:rPr lang="pt-BR" dirty="0" smtClean="0"/>
              <a:t>.</a:t>
            </a:r>
            <a:endParaRPr lang="en-US" dirty="0"/>
          </a:p>
        </p:txBody>
      </p:sp>
      <p:sp>
        <p:nvSpPr>
          <p:cNvPr id="5" name="Espaço Reservado para Conteúdo 4"/>
          <p:cNvSpPr>
            <a:spLocks noGrp="1"/>
          </p:cNvSpPr>
          <p:nvPr>
            <p:ph sz="half" idx="3"/>
          </p:nvPr>
        </p:nvSpPr>
        <p:spPr/>
        <p:txBody>
          <a:bodyPr/>
          <a:lstStyle/>
          <a:p>
            <a:r>
              <a:rPr lang="pt-BR" dirty="0" smtClean="0"/>
              <a:t>Manipulação de imagens: Abrir, redimensionar, inverter, </a:t>
            </a:r>
            <a:r>
              <a:rPr lang="pt-BR" dirty="0" err="1" smtClean="0"/>
              <a:t>rotacionar</a:t>
            </a:r>
            <a:r>
              <a:rPr lang="pt-BR" dirty="0" smtClean="0"/>
              <a:t> e salvar.</a:t>
            </a:r>
            <a:endParaRPr lang="en-US" dirty="0"/>
          </a:p>
        </p:txBody>
      </p:sp>
      <p:sp>
        <p:nvSpPr>
          <p:cNvPr id="6" name="Espaço Reservado para Conteúdo 5"/>
          <p:cNvSpPr>
            <a:spLocks noGrp="1"/>
          </p:cNvSpPr>
          <p:nvPr>
            <p:ph sz="half" idx="7"/>
          </p:nvPr>
        </p:nvSpPr>
        <p:spPr/>
        <p:txBody>
          <a:bodyPr/>
          <a:lstStyle/>
          <a:p>
            <a:r>
              <a:rPr lang="pt-BR" dirty="0" smtClean="0"/>
              <a:t>Desenhar na tela</a:t>
            </a:r>
            <a:r>
              <a:rPr lang="en-US" dirty="0" smtClean="0"/>
              <a:t>: </a:t>
            </a:r>
            <a:r>
              <a:rPr lang="en-US" dirty="0" err="1"/>
              <a:t>l</a:t>
            </a:r>
            <a:r>
              <a:rPr lang="en-US" dirty="0" err="1" smtClean="0"/>
              <a:t>inhas</a:t>
            </a:r>
            <a:r>
              <a:rPr lang="en-US" dirty="0" smtClean="0"/>
              <a:t>, </a:t>
            </a:r>
            <a:r>
              <a:rPr lang="en-US" dirty="0" err="1" smtClean="0"/>
              <a:t>circulos</a:t>
            </a:r>
            <a:r>
              <a:rPr lang="en-US" dirty="0" smtClean="0"/>
              <a:t>, </a:t>
            </a:r>
            <a:r>
              <a:rPr lang="en-US" dirty="0" err="1" smtClean="0"/>
              <a:t>retangulos</a:t>
            </a:r>
            <a:r>
              <a:rPr lang="en-US" dirty="0"/>
              <a:t>,</a:t>
            </a:r>
            <a:r>
              <a:rPr lang="en-US" dirty="0" smtClean="0"/>
              <a:t> </a:t>
            </a:r>
            <a:r>
              <a:rPr lang="en-US" dirty="0" err="1" smtClean="0"/>
              <a:t>poligonos</a:t>
            </a:r>
            <a:r>
              <a:rPr lang="en-US" dirty="0" smtClean="0"/>
              <a:t> e </a:t>
            </a:r>
            <a:r>
              <a:rPr lang="en-US" dirty="0" err="1" smtClean="0"/>
              <a:t>textos</a:t>
            </a:r>
            <a:r>
              <a:rPr lang="en-US" dirty="0" smtClean="0"/>
              <a:t>.</a:t>
            </a:r>
            <a:endParaRPr lang="pt-BR" dirty="0" smtClean="0"/>
          </a:p>
        </p:txBody>
      </p:sp>
      <p:sp>
        <p:nvSpPr>
          <p:cNvPr id="7" name="Espaço Reservado para Conteúdo 6"/>
          <p:cNvSpPr>
            <a:spLocks noGrp="1"/>
          </p:cNvSpPr>
          <p:nvPr>
            <p:ph sz="half" idx="2"/>
          </p:nvPr>
        </p:nvSpPr>
        <p:spPr/>
        <p:txBody>
          <a:bodyPr/>
          <a:lstStyle/>
          <a:p>
            <a:r>
              <a:rPr lang="pt-BR" dirty="0" smtClean="0"/>
              <a:t>Espaço de cores, conversões e segmentação de cores.</a:t>
            </a:r>
            <a:endParaRPr lang="en-US" dirty="0"/>
          </a:p>
        </p:txBody>
      </p:sp>
      <p:sp>
        <p:nvSpPr>
          <p:cNvPr id="8" name="Espaço Reservado para Conteúdo 7"/>
          <p:cNvSpPr>
            <a:spLocks noGrp="1"/>
          </p:cNvSpPr>
          <p:nvPr>
            <p:ph sz="half" idx="4"/>
          </p:nvPr>
        </p:nvSpPr>
        <p:spPr/>
        <p:txBody>
          <a:bodyPr/>
          <a:lstStyle/>
          <a:p>
            <a:r>
              <a:rPr lang="pt-BR" dirty="0" smtClean="0"/>
              <a:t>Filtros e detecção de bordas.</a:t>
            </a:r>
            <a:endParaRPr lang="en-US" dirty="0"/>
          </a:p>
        </p:txBody>
      </p:sp>
      <p:sp>
        <p:nvSpPr>
          <p:cNvPr id="9" name="Espaço Reservado para Conteúdo 8"/>
          <p:cNvSpPr>
            <a:spLocks noGrp="1"/>
          </p:cNvSpPr>
          <p:nvPr>
            <p:ph sz="half" idx="8"/>
          </p:nvPr>
        </p:nvSpPr>
        <p:spPr/>
        <p:txBody>
          <a:bodyPr/>
          <a:lstStyle/>
          <a:p>
            <a:r>
              <a:rPr lang="pt-BR" dirty="0" err="1" smtClean="0"/>
              <a:t>Threshold</a:t>
            </a:r>
            <a:endParaRPr lang="en-US" dirty="0"/>
          </a:p>
        </p:txBody>
      </p:sp>
      <p:sp>
        <p:nvSpPr>
          <p:cNvPr id="10" name="Espaço Reservado para Número de Slide 9"/>
          <p:cNvSpPr>
            <a:spLocks noGrp="1"/>
          </p:cNvSpPr>
          <p:nvPr>
            <p:ph type="sldNum" sz="quarter" idx="12"/>
          </p:nvPr>
        </p:nvSpPr>
        <p:spPr/>
        <p:txBody>
          <a:bodyPr/>
          <a:lstStyle/>
          <a:p>
            <a:fld id="{4898AEC0-503E-4FA4-859C-D0F72D6E3F79}" type="slidenum">
              <a:rPr lang="en-US" noProof="1" smtClean="0"/>
              <a:pPr/>
              <a:t>2</a:t>
            </a:fld>
            <a:endParaRPr lang="en-US" noProof="1"/>
          </a:p>
        </p:txBody>
      </p:sp>
      <p:sp>
        <p:nvSpPr>
          <p:cNvPr id="11" name="Espaço Reservado para Conteúdo 10"/>
          <p:cNvSpPr>
            <a:spLocks noGrp="1"/>
          </p:cNvSpPr>
          <p:nvPr>
            <p:ph sz="half" idx="5"/>
          </p:nvPr>
        </p:nvSpPr>
        <p:spPr/>
        <p:txBody>
          <a:bodyPr/>
          <a:lstStyle/>
          <a:p>
            <a:r>
              <a:rPr lang="pt-BR" dirty="0" smtClean="0"/>
              <a:t>Captura de Vídeo. </a:t>
            </a:r>
            <a:endParaRPr lang="en-US" dirty="0"/>
          </a:p>
        </p:txBody>
      </p:sp>
      <p:sp>
        <p:nvSpPr>
          <p:cNvPr id="12" name="Espaço Reservado para Conteúdo 11"/>
          <p:cNvSpPr>
            <a:spLocks noGrp="1"/>
          </p:cNvSpPr>
          <p:nvPr>
            <p:ph sz="half" idx="6"/>
          </p:nvPr>
        </p:nvSpPr>
        <p:spPr/>
        <p:txBody>
          <a:bodyPr/>
          <a:lstStyle/>
          <a:p>
            <a:r>
              <a:rPr lang="pt-BR" dirty="0" smtClean="0"/>
              <a:t>Transformações morfológicas</a:t>
            </a:r>
            <a:endParaRPr lang="en-US" dirty="0"/>
          </a:p>
        </p:txBody>
      </p:sp>
    </p:spTree>
    <p:extLst>
      <p:ext uri="{BB962C8B-B14F-4D97-AF65-F5344CB8AC3E}">
        <p14:creationId xmlns:p14="http://schemas.microsoft.com/office/powerpoint/2010/main" val="7888109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Salvando imagens</a:t>
            </a:r>
            <a:endParaRPr lang="en-US" dirty="0"/>
          </a:p>
        </p:txBody>
      </p:sp>
      <p:sp>
        <p:nvSpPr>
          <p:cNvPr id="3" name="Espaço Reservado para Texto 2"/>
          <p:cNvSpPr>
            <a:spLocks noGrp="1"/>
          </p:cNvSpPr>
          <p:nvPr>
            <p:ph type="body" sz="quarter" idx="15"/>
          </p:nvPr>
        </p:nvSpPr>
        <p:spPr/>
        <p:txBody>
          <a:bodyPr/>
          <a:lstStyle/>
          <a:p>
            <a:r>
              <a:rPr lang="en-US" smtClean="0"/>
              <a:t>Manipulação de Imagens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20</a:t>
            </a:fld>
            <a:endParaRPr lang="en-US" noProof="1"/>
          </a:p>
        </p:txBody>
      </p:sp>
      <p:sp>
        <p:nvSpPr>
          <p:cNvPr id="5" name="Espaço Reservado para Conteúdo 4"/>
          <p:cNvSpPr>
            <a:spLocks noGrp="1"/>
          </p:cNvSpPr>
          <p:nvPr>
            <p:ph sz="quarter" idx="1"/>
          </p:nvPr>
        </p:nvSpPr>
        <p:spPr/>
        <p:txBody>
          <a:bodyPr/>
          <a:lstStyle/>
          <a:p>
            <a:r>
              <a:rPr lang="pt-BR" dirty="0" smtClean="0"/>
              <a:t>Para salvar uma imagem utilizamos a função </a:t>
            </a:r>
            <a:r>
              <a:rPr lang="pt-BR" dirty="0" smtClean="0">
                <a:latin typeface="Courier New" panose="02070309020205020404" pitchFamily="49" charset="0"/>
                <a:cs typeface="Courier New" panose="02070309020205020404" pitchFamily="49" charset="0"/>
              </a:rPr>
              <a:t>cv2.imwrite( )</a:t>
            </a:r>
            <a:r>
              <a:rPr lang="pt-BR" dirty="0" smtClean="0"/>
              <a:t> passando como parâmetros o nome desejado com a extensão desejada e a variável da imagem.</a:t>
            </a:r>
          </a:p>
          <a:p>
            <a:endParaRPr lang="pt-BR" dirty="0"/>
          </a:p>
          <a:p>
            <a:endParaRPr lang="pt-BR" dirty="0" smtClean="0"/>
          </a:p>
          <a:p>
            <a:endParaRPr lang="pt-BR" dirty="0"/>
          </a:p>
          <a:p>
            <a:endParaRPr lang="pt-BR" dirty="0" smtClean="0"/>
          </a:p>
          <a:p>
            <a:endParaRPr lang="pt-BR" dirty="0"/>
          </a:p>
          <a:p>
            <a:endParaRPr lang="pt-BR" dirty="0" smtClean="0"/>
          </a:p>
        </p:txBody>
      </p:sp>
      <p:pic>
        <p:nvPicPr>
          <p:cNvPr id="6" name="Imagem 5"/>
          <p:cNvPicPr>
            <a:picLocks noChangeAspect="1"/>
          </p:cNvPicPr>
          <p:nvPr/>
        </p:nvPicPr>
        <p:blipFill>
          <a:blip r:embed="rId2"/>
          <a:stretch>
            <a:fillRect/>
          </a:stretch>
        </p:blipFill>
        <p:spPr>
          <a:xfrm>
            <a:off x="693737" y="2299493"/>
            <a:ext cx="9582150" cy="1571625"/>
          </a:xfrm>
          <a:prstGeom prst="rect">
            <a:avLst/>
          </a:prstGeom>
        </p:spPr>
      </p:pic>
      <p:sp>
        <p:nvSpPr>
          <p:cNvPr id="9" name="Retângulo 8"/>
          <p:cNvSpPr/>
          <p:nvPr/>
        </p:nvSpPr>
        <p:spPr>
          <a:xfrm>
            <a:off x="651272" y="3045204"/>
            <a:ext cx="5657250" cy="369115"/>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746751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Captura de </a:t>
            </a:r>
            <a:r>
              <a:rPr lang="pt-BR" dirty="0" err="1" smtClean="0"/>
              <a:t>Video</a:t>
            </a:r>
            <a:endParaRPr lang="en-US" dirty="0"/>
          </a:p>
        </p:txBody>
      </p:sp>
      <p:sp>
        <p:nvSpPr>
          <p:cNvPr id="3" name="Espaço Reservado para Texto 2"/>
          <p:cNvSpPr>
            <a:spLocks noGrp="1"/>
          </p:cNvSpPr>
          <p:nvPr>
            <p:ph type="body" sz="quarter" idx="15"/>
          </p:nvPr>
        </p:nvSpPr>
        <p:spPr/>
        <p:txBody>
          <a:bodyPr/>
          <a:lstStyle/>
          <a:p>
            <a:r>
              <a:rPr lang="en-US" dirty="0" err="1" smtClean="0"/>
              <a:t>Manipulação</a:t>
            </a:r>
            <a:r>
              <a:rPr lang="en-US" dirty="0" smtClean="0"/>
              <a:t> de Videos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21</a:t>
            </a:fld>
            <a:endParaRPr lang="en-US" noProof="1"/>
          </a:p>
        </p:txBody>
      </p:sp>
      <p:sp>
        <p:nvSpPr>
          <p:cNvPr id="5" name="Espaço Reservado para Conteúdo 4"/>
          <p:cNvSpPr>
            <a:spLocks noGrp="1"/>
          </p:cNvSpPr>
          <p:nvPr>
            <p:ph sz="quarter" idx="1"/>
          </p:nvPr>
        </p:nvSpPr>
        <p:spPr/>
        <p:txBody>
          <a:bodyPr/>
          <a:lstStyle/>
          <a:p>
            <a:r>
              <a:rPr lang="pt-BR" sz="1500" dirty="0" smtClean="0"/>
              <a:t>Para </a:t>
            </a:r>
            <a:r>
              <a:rPr lang="pt-BR" sz="1500" b="1" dirty="0" smtClean="0"/>
              <a:t>capturar vídeos da webcam </a:t>
            </a:r>
            <a:r>
              <a:rPr lang="pt-BR" sz="1500" dirty="0" smtClean="0"/>
              <a:t>usamos a função </a:t>
            </a:r>
            <a:r>
              <a:rPr lang="pt-BR" sz="1500" dirty="0" smtClean="0">
                <a:latin typeface="Courier New" panose="02070309020205020404" pitchFamily="49" charset="0"/>
                <a:cs typeface="Courier New" panose="02070309020205020404" pitchFamily="49" charset="0"/>
              </a:rPr>
              <a:t>cv2.VideoCapture(0)</a:t>
            </a:r>
            <a:r>
              <a:rPr lang="pt-BR" sz="1500" dirty="0" smtClean="0"/>
              <a:t>, que cria objeto para leitura da câmera principal (indicada por 0), se tivermos mais câmeras no computador podemos acessá-las com os valores subsequentes.</a:t>
            </a:r>
          </a:p>
          <a:p>
            <a:r>
              <a:rPr lang="pt-BR" sz="1500" dirty="0" smtClean="0"/>
              <a:t>Também é possível </a:t>
            </a:r>
            <a:r>
              <a:rPr lang="pt-BR" sz="1500" b="1" dirty="0" smtClean="0"/>
              <a:t>ler arquivos de vídeos </a:t>
            </a:r>
            <a:r>
              <a:rPr lang="pt-BR" sz="1500" dirty="0" smtClean="0"/>
              <a:t>utilizando a mesma função </a:t>
            </a:r>
            <a:r>
              <a:rPr lang="pt-BR" sz="1500" dirty="0" smtClean="0">
                <a:latin typeface="Courier New" panose="02070309020205020404" pitchFamily="49" charset="0"/>
                <a:cs typeface="Courier New" panose="02070309020205020404" pitchFamily="49" charset="0"/>
              </a:rPr>
              <a:t>cv2.VideoCapture(“arquivo.avi”)</a:t>
            </a:r>
            <a:endParaRPr lang="pt-BR" sz="1500" dirty="0"/>
          </a:p>
          <a:p>
            <a:r>
              <a:rPr lang="pt-BR" sz="1500" dirty="0" smtClean="0"/>
              <a:t>Após salvar o objeto em uma variável devemos fazer um loop para iterar sobre todos os frames</a:t>
            </a:r>
            <a:r>
              <a:rPr lang="pt-BR" sz="1500" dirty="0"/>
              <a:t>.</a:t>
            </a:r>
            <a:r>
              <a:rPr lang="pt-BR" sz="1500" dirty="0" smtClean="0"/>
              <a:t> Utilizamos a função .</a:t>
            </a:r>
            <a:r>
              <a:rPr lang="pt-BR" sz="1500" dirty="0" err="1" smtClean="0"/>
              <a:t>read</a:t>
            </a:r>
            <a:r>
              <a:rPr lang="pt-BR" sz="1500" dirty="0" smtClean="0"/>
              <a:t>(), fazemos as operações desejadas e então ao final liberamos o espaço do objeto de captura, conforme exemplo abaixo:</a:t>
            </a:r>
            <a:endParaRPr lang="pt-BR" sz="1500" dirty="0" smtClean="0">
              <a:latin typeface="Courier New" panose="02070309020205020404" pitchFamily="49" charset="0"/>
              <a:cs typeface="Courier New" panose="02070309020205020404" pitchFamily="49" charset="0"/>
            </a:endParaRPr>
          </a:p>
        </p:txBody>
      </p:sp>
      <p:pic>
        <p:nvPicPr>
          <p:cNvPr id="6" name="Imagem 5"/>
          <p:cNvPicPr>
            <a:picLocks noChangeAspect="1"/>
          </p:cNvPicPr>
          <p:nvPr/>
        </p:nvPicPr>
        <p:blipFill>
          <a:blip r:embed="rId2"/>
          <a:stretch>
            <a:fillRect/>
          </a:stretch>
        </p:blipFill>
        <p:spPr>
          <a:xfrm>
            <a:off x="4030345" y="3076138"/>
            <a:ext cx="2907633" cy="2552502"/>
          </a:xfrm>
          <a:prstGeom prst="rect">
            <a:avLst/>
          </a:prstGeom>
        </p:spPr>
      </p:pic>
      <p:sp>
        <p:nvSpPr>
          <p:cNvPr id="9" name="Retângulo 8"/>
          <p:cNvSpPr/>
          <p:nvPr/>
        </p:nvSpPr>
        <p:spPr>
          <a:xfrm>
            <a:off x="4030345" y="3489739"/>
            <a:ext cx="1504646" cy="159026"/>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0" name="Retângulo 9"/>
          <p:cNvSpPr/>
          <p:nvPr/>
        </p:nvSpPr>
        <p:spPr>
          <a:xfrm>
            <a:off x="4030345" y="3732696"/>
            <a:ext cx="1729933" cy="415234"/>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1" name="Retângulo 10"/>
          <p:cNvSpPr/>
          <p:nvPr/>
        </p:nvSpPr>
        <p:spPr>
          <a:xfrm>
            <a:off x="4030345" y="5177183"/>
            <a:ext cx="2480890" cy="451457"/>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764795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Linhas, retângulos e círculos </a:t>
            </a:r>
            <a:endParaRPr lang="en-US" dirty="0"/>
          </a:p>
        </p:txBody>
      </p:sp>
      <p:sp>
        <p:nvSpPr>
          <p:cNvPr id="3" name="Espaço Reservado para Texto 2"/>
          <p:cNvSpPr>
            <a:spLocks noGrp="1"/>
          </p:cNvSpPr>
          <p:nvPr>
            <p:ph type="body" sz="quarter" idx="15"/>
          </p:nvPr>
        </p:nvSpPr>
        <p:spPr/>
        <p:txBody>
          <a:bodyPr/>
          <a:lstStyle/>
          <a:p>
            <a:r>
              <a:rPr lang="en-US" dirty="0" err="1" smtClean="0"/>
              <a:t>Desenhar</a:t>
            </a:r>
            <a:r>
              <a:rPr lang="en-US" dirty="0" smtClean="0"/>
              <a:t> </a:t>
            </a:r>
            <a:r>
              <a:rPr lang="en-US" dirty="0" err="1" smtClean="0"/>
              <a:t>na</a:t>
            </a:r>
            <a:r>
              <a:rPr lang="en-US" dirty="0" smtClean="0"/>
              <a:t> </a:t>
            </a:r>
            <a:r>
              <a:rPr lang="en-US" dirty="0" err="1" smtClean="0"/>
              <a:t>tela</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22</a:t>
            </a:fld>
            <a:endParaRPr lang="en-US" noProof="1"/>
          </a:p>
        </p:txBody>
      </p:sp>
      <p:sp>
        <p:nvSpPr>
          <p:cNvPr id="5" name="Espaço Reservado para Conteúdo 4"/>
          <p:cNvSpPr>
            <a:spLocks noGrp="1"/>
          </p:cNvSpPr>
          <p:nvPr>
            <p:ph sz="quarter" idx="1"/>
          </p:nvPr>
        </p:nvSpPr>
        <p:spPr/>
        <p:txBody>
          <a:bodyPr/>
          <a:lstStyle/>
          <a:p>
            <a:r>
              <a:rPr lang="pt-BR" dirty="0" smtClean="0"/>
              <a:t>O </a:t>
            </a:r>
            <a:r>
              <a:rPr lang="pt-BR" dirty="0" err="1" smtClean="0"/>
              <a:t>OpenCV</a:t>
            </a:r>
            <a:r>
              <a:rPr lang="pt-BR" dirty="0" smtClean="0"/>
              <a:t> tem diferentes funções para desenhar </a:t>
            </a:r>
            <a:r>
              <a:rPr lang="pt-BR" b="1" dirty="0" smtClean="0"/>
              <a:t>formas geométricas </a:t>
            </a:r>
            <a:r>
              <a:rPr lang="pt-BR" dirty="0" smtClean="0"/>
              <a:t>na tela, sendo úteis para verificar detecções, </a:t>
            </a:r>
            <a:r>
              <a:rPr lang="pt-BR" dirty="0" err="1" smtClean="0"/>
              <a:t>traking</a:t>
            </a:r>
            <a:r>
              <a:rPr lang="pt-BR" dirty="0" smtClean="0"/>
              <a:t>, delimitações na imagem e para segmentação de objetos.</a:t>
            </a:r>
          </a:p>
          <a:p>
            <a:endParaRPr lang="pt-BR" dirty="0" smtClean="0"/>
          </a:p>
          <a:p>
            <a:pPr>
              <a:buFont typeface="Arial" panose="020B0604020202020204" pitchFamily="34" charset="0"/>
              <a:buChar char="•"/>
            </a:pPr>
            <a:r>
              <a:rPr lang="en-US" i="1" dirty="0" smtClean="0">
                <a:latin typeface="Courier New" panose="02070309020205020404" pitchFamily="49" charset="0"/>
                <a:cs typeface="Courier New" panose="02070309020205020404" pitchFamily="49" charset="0"/>
              </a:rPr>
              <a:t>cv2.line(image</a:t>
            </a:r>
            <a:r>
              <a:rPr lang="en-US" i="1"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start_point</a:t>
            </a:r>
            <a:r>
              <a:rPr lang="en-US" i="1"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end_point</a:t>
            </a:r>
            <a:r>
              <a:rPr lang="en-US" i="1" dirty="0">
                <a:latin typeface="Courier New" panose="02070309020205020404" pitchFamily="49" charset="0"/>
                <a:cs typeface="Courier New" panose="02070309020205020404" pitchFamily="49" charset="0"/>
              </a:rPr>
              <a:t>, color, thickness</a:t>
            </a:r>
            <a:r>
              <a:rPr lang="en-US" i="1" dirty="0" smtClean="0">
                <a:latin typeface="Courier New" panose="02070309020205020404" pitchFamily="49" charset="0"/>
                <a:cs typeface="Courier New" panose="02070309020205020404" pitchFamily="49" charset="0"/>
              </a:rPr>
              <a:t>)</a:t>
            </a:r>
            <a:r>
              <a:rPr lang="en-US" dirty="0" smtClean="0">
                <a:latin typeface="+mj-lt"/>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smtClean="0"/>
              <a:t>para </a:t>
            </a:r>
            <a:r>
              <a:rPr lang="en-US" dirty="0" err="1" smtClean="0"/>
              <a:t>desenhar</a:t>
            </a:r>
            <a:r>
              <a:rPr lang="en-US" dirty="0" smtClean="0"/>
              <a:t> </a:t>
            </a:r>
            <a:r>
              <a:rPr lang="en-US" dirty="0" err="1" smtClean="0"/>
              <a:t>linhas</a:t>
            </a:r>
            <a:r>
              <a:rPr lang="en-US" dirty="0" smtClean="0"/>
              <a:t>.</a:t>
            </a:r>
          </a:p>
          <a:p>
            <a:pPr>
              <a:buFont typeface="Arial" panose="020B0604020202020204" pitchFamily="34" charset="0"/>
              <a:buChar char="•"/>
            </a:pPr>
            <a:r>
              <a:rPr lang="en-US" i="1" dirty="0">
                <a:latin typeface="Courier New" panose="02070309020205020404" pitchFamily="49" charset="0"/>
                <a:cs typeface="Courier New" panose="02070309020205020404" pitchFamily="49" charset="0"/>
              </a:rPr>
              <a:t>cv2.rectangle(image, </a:t>
            </a:r>
            <a:r>
              <a:rPr lang="en-US" i="1" dirty="0" err="1">
                <a:latin typeface="Courier New" panose="02070309020205020404" pitchFamily="49" charset="0"/>
                <a:cs typeface="Courier New" panose="02070309020205020404" pitchFamily="49" charset="0"/>
              </a:rPr>
              <a:t>start_point</a:t>
            </a:r>
            <a:r>
              <a:rPr lang="en-US" i="1"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end_point</a:t>
            </a:r>
            <a:r>
              <a:rPr lang="en-US" i="1" dirty="0">
                <a:latin typeface="Courier New" panose="02070309020205020404" pitchFamily="49" charset="0"/>
                <a:cs typeface="Courier New" panose="02070309020205020404" pitchFamily="49" charset="0"/>
              </a:rPr>
              <a:t>, color, thickness</a:t>
            </a:r>
            <a:r>
              <a:rPr lang="en-US" i="1" dirty="0" smtClean="0">
                <a:latin typeface="Courier New" panose="02070309020205020404" pitchFamily="49" charset="0"/>
                <a:cs typeface="Courier New" panose="02070309020205020404" pitchFamily="49" charset="0"/>
              </a:rPr>
              <a:t>)</a:t>
            </a:r>
            <a:r>
              <a:rPr lang="en-US" i="1" dirty="0" smtClean="0"/>
              <a:t>, </a:t>
            </a:r>
            <a:r>
              <a:rPr lang="en-US" dirty="0" smtClean="0"/>
              <a:t>para </a:t>
            </a:r>
            <a:r>
              <a:rPr lang="en-US" dirty="0" err="1"/>
              <a:t>desenhar</a:t>
            </a:r>
            <a:r>
              <a:rPr lang="en-US" dirty="0"/>
              <a:t> </a:t>
            </a:r>
            <a:r>
              <a:rPr lang="en-US" dirty="0" err="1" smtClean="0"/>
              <a:t>retângulos</a:t>
            </a:r>
            <a:r>
              <a:rPr lang="en-US" dirty="0" smtClean="0"/>
              <a:t>.</a:t>
            </a:r>
          </a:p>
          <a:p>
            <a:pPr>
              <a:buFont typeface="Arial" panose="020B0604020202020204" pitchFamily="34" charset="0"/>
              <a:buChar char="•"/>
            </a:pPr>
            <a:r>
              <a:rPr lang="en-US" i="1" dirty="0">
                <a:latin typeface="Courier New" panose="02070309020205020404" pitchFamily="49" charset="0"/>
                <a:cs typeface="Courier New" panose="02070309020205020404" pitchFamily="49" charset="0"/>
              </a:rPr>
              <a:t>cv2.circle(image, </a:t>
            </a:r>
            <a:r>
              <a:rPr lang="en-US" i="1" dirty="0" err="1">
                <a:latin typeface="Courier New" panose="02070309020205020404" pitchFamily="49" charset="0"/>
                <a:cs typeface="Courier New" panose="02070309020205020404" pitchFamily="49" charset="0"/>
              </a:rPr>
              <a:t>center_coordinates</a:t>
            </a:r>
            <a:r>
              <a:rPr lang="en-US" i="1" dirty="0">
                <a:latin typeface="Courier New" panose="02070309020205020404" pitchFamily="49" charset="0"/>
                <a:cs typeface="Courier New" panose="02070309020205020404" pitchFamily="49" charset="0"/>
              </a:rPr>
              <a:t>, radius, color, thickness</a:t>
            </a:r>
            <a:r>
              <a:rPr lang="en-US" i="1" dirty="0" smtClean="0">
                <a:latin typeface="Courier New" panose="02070309020205020404" pitchFamily="49" charset="0"/>
                <a:cs typeface="Courier New" panose="02070309020205020404" pitchFamily="49" charset="0"/>
              </a:rPr>
              <a:t>)</a:t>
            </a:r>
            <a:r>
              <a:rPr lang="en-US" dirty="0" smtClean="0">
                <a:latin typeface="+mj-lt"/>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smtClean="0"/>
              <a:t>para </a:t>
            </a:r>
            <a:r>
              <a:rPr lang="en-US" dirty="0" err="1"/>
              <a:t>desenhar</a:t>
            </a:r>
            <a:r>
              <a:rPr lang="en-US" dirty="0"/>
              <a:t> </a:t>
            </a:r>
            <a:r>
              <a:rPr lang="en-US" dirty="0" err="1" smtClean="0"/>
              <a:t>círculos</a:t>
            </a:r>
            <a:r>
              <a:rPr lang="en-US" dirty="0" smtClean="0"/>
              <a:t>.</a:t>
            </a:r>
          </a:p>
          <a:p>
            <a:pPr>
              <a:buFont typeface="Arial" panose="020B0604020202020204" pitchFamily="34" charset="0"/>
              <a:buChar char="•"/>
            </a:pPr>
            <a:endParaRPr lang="pt-BR" dirty="0"/>
          </a:p>
          <a:p>
            <a:pPr marL="0" indent="0">
              <a:buNone/>
            </a:pPr>
            <a:r>
              <a:rPr lang="pt-BR" dirty="0" err="1" smtClean="0"/>
              <a:t>Obs</a:t>
            </a:r>
            <a:r>
              <a:rPr lang="pt-BR" dirty="0" smtClean="0"/>
              <a:t>: As funções de desenho são aplicadas na imagem base, portanto deve-se copiar o </a:t>
            </a:r>
            <a:r>
              <a:rPr lang="pt-BR" dirty="0" err="1" smtClean="0"/>
              <a:t>array</a:t>
            </a:r>
            <a:r>
              <a:rPr lang="pt-BR" dirty="0"/>
              <a:t> </a:t>
            </a:r>
            <a:r>
              <a:rPr lang="pt-BR" dirty="0" smtClean="0"/>
              <a:t>via .</a:t>
            </a:r>
            <a:r>
              <a:rPr lang="pt-BR" dirty="0" err="1" smtClean="0"/>
              <a:t>copy</a:t>
            </a:r>
            <a:r>
              <a:rPr lang="pt-BR" dirty="0" smtClean="0"/>
              <a:t>() caso queira-se manter a imagem original intacta.</a:t>
            </a:r>
          </a:p>
          <a:p>
            <a:pPr marL="0" indent="0">
              <a:buNone/>
            </a:pPr>
            <a:r>
              <a:rPr lang="pt-BR" dirty="0" smtClean="0"/>
              <a:t>Obs2: Para objetos sólidos o valor de </a:t>
            </a:r>
            <a:r>
              <a:rPr lang="en-US" i="1" dirty="0" smtClean="0">
                <a:latin typeface="Courier New" panose="02070309020205020404" pitchFamily="49" charset="0"/>
                <a:cs typeface="Courier New" panose="02070309020205020404" pitchFamily="49" charset="0"/>
              </a:rPr>
              <a:t>thickness = -1 </a:t>
            </a:r>
            <a:r>
              <a:rPr lang="pt-BR" dirty="0" smtClean="0"/>
              <a:t>irá preencher a forma geométrica.</a:t>
            </a:r>
          </a:p>
          <a:p>
            <a:endParaRPr lang="pt-BR" dirty="0" smtClean="0"/>
          </a:p>
          <a:p>
            <a:pPr marL="0" indent="0">
              <a:buNone/>
            </a:pPr>
            <a:endParaRPr lang="en-US" dirty="0"/>
          </a:p>
        </p:txBody>
      </p:sp>
    </p:spTree>
    <p:extLst>
      <p:ext uri="{BB962C8B-B14F-4D97-AF65-F5344CB8AC3E}">
        <p14:creationId xmlns:p14="http://schemas.microsoft.com/office/powerpoint/2010/main" val="16645985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Texto</a:t>
            </a:r>
            <a:endParaRPr lang="en-US" dirty="0"/>
          </a:p>
        </p:txBody>
      </p:sp>
      <p:sp>
        <p:nvSpPr>
          <p:cNvPr id="3" name="Espaço Reservado para Texto 2"/>
          <p:cNvSpPr>
            <a:spLocks noGrp="1"/>
          </p:cNvSpPr>
          <p:nvPr>
            <p:ph type="body" sz="quarter" idx="15"/>
          </p:nvPr>
        </p:nvSpPr>
        <p:spPr/>
        <p:txBody>
          <a:bodyPr/>
          <a:lstStyle/>
          <a:p>
            <a:r>
              <a:rPr lang="en-US" smtClean="0"/>
              <a:t>Desenhar na tela</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23</a:t>
            </a:fld>
            <a:endParaRPr lang="en-US" noProof="1"/>
          </a:p>
        </p:txBody>
      </p:sp>
      <p:sp>
        <p:nvSpPr>
          <p:cNvPr id="5" name="Espaço Reservado para Conteúdo 4"/>
          <p:cNvSpPr>
            <a:spLocks noGrp="1"/>
          </p:cNvSpPr>
          <p:nvPr>
            <p:ph sz="quarter" idx="1"/>
          </p:nvPr>
        </p:nvSpPr>
        <p:spPr/>
        <p:txBody>
          <a:bodyPr/>
          <a:lstStyle/>
          <a:p>
            <a:r>
              <a:rPr lang="pt-BR" dirty="0" smtClean="0"/>
              <a:t>Para escrever textos na tela usamos a função </a:t>
            </a:r>
            <a:r>
              <a:rPr lang="en-US" i="1" dirty="0"/>
              <a:t>cv2.putText(image, text, org, font, </a:t>
            </a:r>
            <a:r>
              <a:rPr lang="en-US" i="1" dirty="0" err="1"/>
              <a:t>fontScale</a:t>
            </a:r>
            <a:r>
              <a:rPr lang="en-US" i="1" dirty="0"/>
              <a:t>, </a:t>
            </a:r>
            <a:r>
              <a:rPr lang="en-US" i="1" dirty="0" smtClean="0"/>
              <a:t>color, thickness, </a:t>
            </a:r>
            <a:r>
              <a:rPr lang="en-US" i="1" dirty="0" err="1" smtClean="0"/>
              <a:t>lineType</a:t>
            </a:r>
            <a:r>
              <a:rPr lang="en-US" i="1" dirty="0" smtClean="0"/>
              <a:t>[optional], </a:t>
            </a:r>
            <a:r>
              <a:rPr lang="en-US" i="1" dirty="0" err="1" smtClean="0"/>
              <a:t>bottomLeftOrigin</a:t>
            </a:r>
            <a:r>
              <a:rPr lang="en-US" i="1" dirty="0" smtClean="0"/>
              <a:t>[optional])</a:t>
            </a:r>
          </a:p>
          <a:p>
            <a:endParaRPr lang="pt-BR" i="1" dirty="0"/>
          </a:p>
          <a:p>
            <a:r>
              <a:rPr lang="en-US" i="1" dirty="0" err="1" smtClean="0"/>
              <a:t>Alguns</a:t>
            </a:r>
            <a:r>
              <a:rPr lang="en-US" i="1" dirty="0" smtClean="0"/>
              <a:t> </a:t>
            </a:r>
            <a:r>
              <a:rPr lang="en-US" i="1" dirty="0" err="1" smtClean="0"/>
              <a:t>exemplos</a:t>
            </a:r>
            <a:r>
              <a:rPr lang="en-US" i="1" dirty="0" smtClean="0"/>
              <a:t> de </a:t>
            </a:r>
            <a:r>
              <a:rPr lang="en-US" i="1" dirty="0" err="1" smtClean="0"/>
              <a:t>fontes</a:t>
            </a:r>
            <a:r>
              <a:rPr lang="en-US" i="1" dirty="0" smtClean="0"/>
              <a:t> </a:t>
            </a:r>
            <a:r>
              <a:rPr lang="en-US" i="1" dirty="0" err="1" smtClean="0"/>
              <a:t>são</a:t>
            </a:r>
            <a:r>
              <a:rPr lang="en-US" i="1" dirty="0"/>
              <a:t>:</a:t>
            </a:r>
            <a:r>
              <a:rPr lang="en-US" i="1" dirty="0" smtClean="0"/>
              <a:t> </a:t>
            </a:r>
            <a:r>
              <a:rPr lang="en-US" b="1" i="1" dirty="0" smtClean="0"/>
              <a:t>FONT_HERSHEY_SIMPLEX</a:t>
            </a:r>
            <a:r>
              <a:rPr lang="en-US" b="1" i="1" dirty="0"/>
              <a:t>, </a:t>
            </a:r>
            <a:r>
              <a:rPr lang="en-US" b="1" i="1" dirty="0" smtClean="0"/>
              <a:t>FONT_HERSHEY_PLAIN.</a:t>
            </a:r>
            <a:endParaRPr lang="en-US" dirty="0"/>
          </a:p>
        </p:txBody>
      </p:sp>
      <p:pic>
        <p:nvPicPr>
          <p:cNvPr id="6" name="Imagem 5"/>
          <p:cNvPicPr>
            <a:picLocks noChangeAspect="1"/>
          </p:cNvPicPr>
          <p:nvPr/>
        </p:nvPicPr>
        <p:blipFill>
          <a:blip r:embed="rId2"/>
          <a:stretch>
            <a:fillRect/>
          </a:stretch>
        </p:blipFill>
        <p:spPr>
          <a:xfrm>
            <a:off x="485030" y="2834211"/>
            <a:ext cx="6900410" cy="1181197"/>
          </a:xfrm>
          <a:prstGeom prst="rect">
            <a:avLst/>
          </a:prstGeom>
        </p:spPr>
      </p:pic>
      <p:pic>
        <p:nvPicPr>
          <p:cNvPr id="7" name="Imagem 6"/>
          <p:cNvPicPr>
            <a:picLocks noChangeAspect="1"/>
          </p:cNvPicPr>
          <p:nvPr/>
        </p:nvPicPr>
        <p:blipFill>
          <a:blip r:embed="rId3"/>
          <a:stretch>
            <a:fillRect/>
          </a:stretch>
        </p:blipFill>
        <p:spPr>
          <a:xfrm>
            <a:off x="7479940" y="2834211"/>
            <a:ext cx="2403531" cy="2561828"/>
          </a:xfrm>
          <a:prstGeom prst="rect">
            <a:avLst/>
          </a:prstGeom>
        </p:spPr>
      </p:pic>
      <p:cxnSp>
        <p:nvCxnSpPr>
          <p:cNvPr id="9" name="Conector Angulado 8"/>
          <p:cNvCxnSpPr>
            <a:stCxn id="6" idx="2"/>
          </p:cNvCxnSpPr>
          <p:nvPr/>
        </p:nvCxnSpPr>
        <p:spPr>
          <a:xfrm rot="16200000" flipH="1">
            <a:off x="5020918" y="2929725"/>
            <a:ext cx="850790" cy="3022156"/>
          </a:xfrm>
          <a:prstGeom prst="bentConnector2">
            <a:avLst/>
          </a:prstGeom>
          <a:ln w="76200">
            <a:solidFill>
              <a:srgbClr val="999FA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990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 usando retângulo e texto</a:t>
            </a:r>
            <a:endParaRPr lang="en-US" dirty="0"/>
          </a:p>
        </p:txBody>
      </p:sp>
      <p:sp>
        <p:nvSpPr>
          <p:cNvPr id="3" name="Espaço Reservado para Texto 2"/>
          <p:cNvSpPr>
            <a:spLocks noGrp="1"/>
          </p:cNvSpPr>
          <p:nvPr>
            <p:ph type="body" sz="quarter" idx="15"/>
          </p:nvPr>
        </p:nvSpPr>
        <p:spPr/>
        <p:txBody>
          <a:bodyPr/>
          <a:lstStyle/>
          <a:p>
            <a:r>
              <a:rPr lang="en-US" smtClean="0"/>
              <a:t>Desenhar na tela</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24</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2342717" y="1295400"/>
            <a:ext cx="6282603" cy="4168775"/>
          </a:xfrm>
          <a:prstGeom prst="rect">
            <a:avLst/>
          </a:prstGeom>
        </p:spPr>
      </p:pic>
      <p:sp>
        <p:nvSpPr>
          <p:cNvPr id="7" name="Retângulo 6"/>
          <p:cNvSpPr/>
          <p:nvPr/>
        </p:nvSpPr>
        <p:spPr>
          <a:xfrm>
            <a:off x="2342717" y="1635853"/>
            <a:ext cx="6282603" cy="352338"/>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130688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Polígonos</a:t>
            </a:r>
            <a:endParaRPr lang="en-US" dirty="0"/>
          </a:p>
        </p:txBody>
      </p:sp>
      <p:sp>
        <p:nvSpPr>
          <p:cNvPr id="3" name="Espaço Reservado para Texto 2"/>
          <p:cNvSpPr>
            <a:spLocks noGrp="1"/>
          </p:cNvSpPr>
          <p:nvPr>
            <p:ph type="body" sz="quarter" idx="15"/>
          </p:nvPr>
        </p:nvSpPr>
        <p:spPr/>
        <p:txBody>
          <a:bodyPr/>
          <a:lstStyle/>
          <a:p>
            <a:r>
              <a:rPr lang="en-US" smtClean="0"/>
              <a:t>Desenhar na tela</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25</a:t>
            </a:fld>
            <a:endParaRPr lang="en-US" noProof="1"/>
          </a:p>
        </p:txBody>
      </p:sp>
      <p:sp>
        <p:nvSpPr>
          <p:cNvPr id="5" name="Espaço Reservado para Conteúdo 4"/>
          <p:cNvSpPr>
            <a:spLocks noGrp="1"/>
          </p:cNvSpPr>
          <p:nvPr>
            <p:ph sz="quarter" idx="1"/>
          </p:nvPr>
        </p:nvSpPr>
        <p:spPr/>
        <p:txBody>
          <a:bodyPr/>
          <a:lstStyle/>
          <a:p>
            <a:r>
              <a:rPr lang="pt-BR" dirty="0" smtClean="0"/>
              <a:t>Para desenhar polígonos mais complexos devemos usar a função </a:t>
            </a:r>
            <a:r>
              <a:rPr lang="en-US" i="1" dirty="0">
                <a:latin typeface="Courier New" panose="02070309020205020404" pitchFamily="49" charset="0"/>
                <a:cs typeface="Courier New" panose="02070309020205020404" pitchFamily="49" charset="0"/>
              </a:rPr>
              <a:t>cv2.polylines(image, [pts], </a:t>
            </a:r>
            <a:r>
              <a:rPr lang="en-US" i="1" dirty="0" err="1">
                <a:latin typeface="Courier New" panose="02070309020205020404" pitchFamily="49" charset="0"/>
                <a:cs typeface="Courier New" panose="02070309020205020404" pitchFamily="49" charset="0"/>
              </a:rPr>
              <a:t>isClosed</a:t>
            </a:r>
            <a:r>
              <a:rPr lang="en-US" i="1" dirty="0">
                <a:latin typeface="Courier New" panose="02070309020205020404" pitchFamily="49" charset="0"/>
                <a:cs typeface="Courier New" panose="02070309020205020404" pitchFamily="49" charset="0"/>
              </a:rPr>
              <a:t>, color, thickness</a:t>
            </a:r>
            <a:r>
              <a:rPr lang="en-US" i="1" dirty="0" smtClean="0">
                <a:latin typeface="Courier New" panose="02070309020205020404" pitchFamily="49" charset="0"/>
                <a:cs typeface="Courier New" panose="02070309020205020404" pitchFamily="49" charset="0"/>
              </a:rPr>
              <a:t>).</a:t>
            </a:r>
          </a:p>
          <a:p>
            <a:r>
              <a:rPr lang="pt-BR" i="1" dirty="0" smtClean="0">
                <a:latin typeface="+mj-lt"/>
                <a:cs typeface="Courier New" panose="02070309020205020404" pitchFamily="49" charset="0"/>
              </a:rPr>
              <a:t>Cada canto do polígono deve ser enviado como um ponto contendo x e y dentro de um </a:t>
            </a:r>
            <a:r>
              <a:rPr lang="pt-BR" i="1" dirty="0" err="1" smtClean="0">
                <a:latin typeface="+mj-lt"/>
                <a:cs typeface="Courier New" panose="02070309020205020404" pitchFamily="49" charset="0"/>
              </a:rPr>
              <a:t>np.array</a:t>
            </a:r>
            <a:r>
              <a:rPr lang="pt-BR" i="1" dirty="0" smtClean="0">
                <a:latin typeface="+mj-lt"/>
                <a:cs typeface="Courier New" panose="02070309020205020404" pitchFamily="49" charset="0"/>
              </a:rPr>
              <a:t>.</a:t>
            </a:r>
          </a:p>
          <a:p>
            <a:r>
              <a:rPr lang="pt-BR" i="1" dirty="0" smtClean="0">
                <a:latin typeface="+mj-lt"/>
                <a:cs typeface="Courier New" panose="02070309020205020404" pitchFamily="49" charset="0"/>
              </a:rPr>
              <a:t> Os pontos devem ser reestruturados para o formato que o argumento [</a:t>
            </a:r>
            <a:r>
              <a:rPr lang="pt-BR" i="1" dirty="0" err="1" smtClean="0">
                <a:latin typeface="+mj-lt"/>
                <a:cs typeface="Courier New" panose="02070309020205020404" pitchFamily="49" charset="0"/>
              </a:rPr>
              <a:t>pts</a:t>
            </a:r>
            <a:r>
              <a:rPr lang="pt-BR" i="1" dirty="0" smtClean="0">
                <a:latin typeface="+mj-lt"/>
                <a:cs typeface="Courier New" panose="02070309020205020404" pitchFamily="49" charset="0"/>
              </a:rPr>
              <a:t>] recebe, conforme exemplo abaixo:</a:t>
            </a:r>
          </a:p>
          <a:p>
            <a:pPr marL="0" indent="0">
              <a:buNone/>
            </a:pPr>
            <a:endParaRPr lang="en-US" dirty="0" smtClean="0">
              <a:latin typeface="Courier New" panose="02070309020205020404" pitchFamily="49" charset="0"/>
              <a:cs typeface="Courier New" panose="02070309020205020404" pitchFamily="49" charset="0"/>
            </a:endParaRPr>
          </a:p>
        </p:txBody>
      </p:sp>
      <p:pic>
        <p:nvPicPr>
          <p:cNvPr id="6" name="Imagem 5"/>
          <p:cNvPicPr>
            <a:picLocks noChangeAspect="1"/>
          </p:cNvPicPr>
          <p:nvPr/>
        </p:nvPicPr>
        <p:blipFill>
          <a:blip r:embed="rId2"/>
          <a:stretch>
            <a:fillRect/>
          </a:stretch>
        </p:blipFill>
        <p:spPr>
          <a:xfrm>
            <a:off x="1739737" y="3090718"/>
            <a:ext cx="3351143" cy="2288734"/>
          </a:xfrm>
          <a:prstGeom prst="rect">
            <a:avLst/>
          </a:prstGeom>
        </p:spPr>
      </p:pic>
      <p:sp>
        <p:nvSpPr>
          <p:cNvPr id="7" name="Seta para a Direita 6"/>
          <p:cNvSpPr/>
          <p:nvPr/>
        </p:nvSpPr>
        <p:spPr>
          <a:xfrm>
            <a:off x="5438695" y="3939450"/>
            <a:ext cx="803082" cy="591271"/>
          </a:xfrm>
          <a:prstGeom prst="rightArrow">
            <a:avLst/>
          </a:prstGeom>
          <a:solidFill>
            <a:srgbClr val="999FA6"/>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9" name="Imagem 8"/>
          <p:cNvPicPr>
            <a:picLocks noChangeAspect="1"/>
          </p:cNvPicPr>
          <p:nvPr/>
        </p:nvPicPr>
        <p:blipFill>
          <a:blip r:embed="rId3"/>
          <a:stretch>
            <a:fillRect/>
          </a:stretch>
        </p:blipFill>
        <p:spPr>
          <a:xfrm>
            <a:off x="6668909" y="2835489"/>
            <a:ext cx="2634120" cy="2799192"/>
          </a:xfrm>
          <a:prstGeom prst="rect">
            <a:avLst/>
          </a:prstGeom>
        </p:spPr>
      </p:pic>
      <p:sp>
        <p:nvSpPr>
          <p:cNvPr id="10" name="Retângulo 9"/>
          <p:cNvSpPr/>
          <p:nvPr/>
        </p:nvSpPr>
        <p:spPr>
          <a:xfrm>
            <a:off x="1739737" y="3689405"/>
            <a:ext cx="3118510" cy="1121134"/>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2994344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Introdução</a:t>
            </a:r>
            <a:endParaRPr lang="en-US" dirty="0"/>
          </a:p>
        </p:txBody>
      </p:sp>
      <p:sp>
        <p:nvSpPr>
          <p:cNvPr id="3" name="Espaço Reservado para Texto 2"/>
          <p:cNvSpPr>
            <a:spLocks noGrp="1"/>
          </p:cNvSpPr>
          <p:nvPr>
            <p:ph type="body" sz="quarter" idx="15"/>
          </p:nvPr>
        </p:nvSpPr>
        <p:spPr>
          <a:xfrm>
            <a:off x="258762" y="259200"/>
            <a:ext cx="10450800" cy="388800"/>
          </a:xfrm>
        </p:spPr>
        <p:txBody>
          <a:bodyPr/>
          <a:lstStyle/>
          <a:p>
            <a:r>
              <a:rPr lang="en-US" dirty="0" err="1" smtClean="0"/>
              <a:t>Espaços</a:t>
            </a:r>
            <a:r>
              <a:rPr lang="en-US" dirty="0" smtClean="0"/>
              <a:t> de cores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26</a:t>
            </a:fld>
            <a:endParaRPr lang="en-US" noProof="1"/>
          </a:p>
        </p:txBody>
      </p:sp>
      <p:sp>
        <p:nvSpPr>
          <p:cNvPr id="5" name="Espaço Reservado para Conteúdo 4"/>
          <p:cNvSpPr>
            <a:spLocks noGrp="1"/>
          </p:cNvSpPr>
          <p:nvPr>
            <p:ph sz="quarter" idx="1"/>
          </p:nvPr>
        </p:nvSpPr>
        <p:spPr/>
        <p:txBody>
          <a:bodyPr/>
          <a:lstStyle/>
          <a:p>
            <a:r>
              <a:rPr lang="pt-BR" dirty="0"/>
              <a:t>Um </a:t>
            </a:r>
            <a:r>
              <a:rPr lang="pt-BR" b="1" dirty="0"/>
              <a:t>espaço de cores </a:t>
            </a:r>
            <a:r>
              <a:rPr lang="pt-BR" dirty="0"/>
              <a:t>é uma </a:t>
            </a:r>
            <a:r>
              <a:rPr lang="pt-BR" b="1" dirty="0"/>
              <a:t>organização </a:t>
            </a:r>
            <a:r>
              <a:rPr lang="pt-BR" dirty="0"/>
              <a:t>específica de cores. Em combinação com o perfil de funcionamento de um dispositivo físico, permite </a:t>
            </a:r>
            <a:r>
              <a:rPr lang="pt-BR" dirty="0" smtClean="0"/>
              <a:t>reprodução das cores em representações </a:t>
            </a:r>
            <a:r>
              <a:rPr lang="pt-BR" dirty="0"/>
              <a:t>analógicas </a:t>
            </a:r>
            <a:r>
              <a:rPr lang="pt-BR" dirty="0" smtClean="0"/>
              <a:t>e </a:t>
            </a:r>
            <a:r>
              <a:rPr lang="pt-BR" dirty="0"/>
              <a:t>digitais</a:t>
            </a:r>
            <a:r>
              <a:rPr lang="pt-BR" dirty="0" smtClean="0"/>
              <a:t>.</a:t>
            </a:r>
          </a:p>
          <a:p>
            <a:r>
              <a:rPr lang="pt-BR" dirty="0"/>
              <a:t>Um </a:t>
            </a:r>
            <a:r>
              <a:rPr lang="pt-BR" b="1" dirty="0"/>
              <a:t>modelo de cores </a:t>
            </a:r>
            <a:r>
              <a:rPr lang="pt-BR" dirty="0"/>
              <a:t>é </a:t>
            </a:r>
            <a:r>
              <a:rPr lang="pt-BR" dirty="0" smtClean="0"/>
              <a:t>um modelo </a:t>
            </a:r>
            <a:r>
              <a:rPr lang="pt-BR" dirty="0"/>
              <a:t>matemático abstrato que descreve a forma como as cores podem ser representadas como </a:t>
            </a:r>
            <a:r>
              <a:rPr lang="pt-BR" b="1" dirty="0" err="1"/>
              <a:t>tuplas</a:t>
            </a:r>
            <a:r>
              <a:rPr lang="pt-BR" dirty="0"/>
              <a:t> de números (por exemplo, triplica em </a:t>
            </a:r>
            <a:r>
              <a:rPr lang="pt-BR" dirty="0" smtClean="0"/>
              <a:t>RGB e HSV </a:t>
            </a:r>
            <a:r>
              <a:rPr lang="pt-BR" dirty="0"/>
              <a:t>ou quadruplica em </a:t>
            </a:r>
            <a:r>
              <a:rPr lang="pt-BR" dirty="0" smtClean="0"/>
              <a:t>CMYK).</a:t>
            </a:r>
          </a:p>
          <a:p>
            <a:endParaRPr lang="en-US" dirty="0"/>
          </a:p>
        </p:txBody>
      </p:sp>
      <p:pic>
        <p:nvPicPr>
          <p:cNvPr id="3074" name="Picture 2" descr="http://15462.courses.cs.cmu.edu/fall2017content/article_images/11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162" y="3380400"/>
            <a:ext cx="6096000" cy="197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2191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RGB/BGR</a:t>
            </a:r>
            <a:endParaRPr lang="en-US" dirty="0"/>
          </a:p>
        </p:txBody>
      </p:sp>
      <p:sp>
        <p:nvSpPr>
          <p:cNvPr id="3" name="Espaço Reservado para Texto 2"/>
          <p:cNvSpPr>
            <a:spLocks noGrp="1"/>
          </p:cNvSpPr>
          <p:nvPr>
            <p:ph type="body" sz="quarter" idx="15"/>
          </p:nvPr>
        </p:nvSpPr>
        <p:spPr/>
        <p:txBody>
          <a:bodyPr/>
          <a:lstStyle/>
          <a:p>
            <a:r>
              <a:rPr lang="en-US" smtClean="0"/>
              <a:t>Espaços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27</a:t>
            </a:fld>
            <a:endParaRPr lang="en-US" noProof="1"/>
          </a:p>
        </p:txBody>
      </p:sp>
      <p:sp>
        <p:nvSpPr>
          <p:cNvPr id="5" name="Espaço Reservado para Conteúdo 4"/>
          <p:cNvSpPr>
            <a:spLocks noGrp="1"/>
          </p:cNvSpPr>
          <p:nvPr>
            <p:ph sz="quarter" idx="1"/>
          </p:nvPr>
        </p:nvSpPr>
        <p:spPr/>
        <p:txBody>
          <a:bodyPr/>
          <a:lstStyle/>
          <a:p>
            <a:r>
              <a:rPr lang="pt-BR" dirty="0" smtClean="0"/>
              <a:t>Um dos espaços de cores mais utilizados é o espaço </a:t>
            </a:r>
            <a:r>
              <a:rPr lang="pt-BR" b="1" dirty="0" smtClean="0"/>
              <a:t>RGB</a:t>
            </a:r>
            <a:r>
              <a:rPr lang="pt-BR" dirty="0" smtClean="0"/>
              <a:t>, representado por </a:t>
            </a:r>
            <a:r>
              <a:rPr lang="pt-BR" dirty="0" err="1" smtClean="0">
                <a:solidFill>
                  <a:srgbClr val="FF0000"/>
                </a:solidFill>
              </a:rPr>
              <a:t>Red</a:t>
            </a:r>
            <a:r>
              <a:rPr lang="pt-BR" dirty="0" smtClean="0"/>
              <a:t>, </a:t>
            </a:r>
            <a:r>
              <a:rPr lang="pt-BR" dirty="0" smtClean="0">
                <a:solidFill>
                  <a:srgbClr val="00B050"/>
                </a:solidFill>
              </a:rPr>
              <a:t>Green</a:t>
            </a:r>
            <a:r>
              <a:rPr lang="pt-BR" dirty="0"/>
              <a:t> </a:t>
            </a:r>
            <a:r>
              <a:rPr lang="pt-BR" dirty="0" smtClean="0"/>
              <a:t>e </a:t>
            </a:r>
            <a:r>
              <a:rPr lang="pt-BR" dirty="0" smtClean="0">
                <a:solidFill>
                  <a:srgbClr val="0070C0"/>
                </a:solidFill>
              </a:rPr>
              <a:t>Blue</a:t>
            </a:r>
            <a:r>
              <a:rPr lang="pt-BR" dirty="0" smtClean="0"/>
              <a:t> e é capaz de recriar as cores que percebemos no mundo real através da combinação destes três canais.</a:t>
            </a:r>
          </a:p>
          <a:p>
            <a:r>
              <a:rPr lang="pt-BR" dirty="0" smtClean="0"/>
              <a:t>A biblioteca </a:t>
            </a:r>
            <a:r>
              <a:rPr lang="pt-BR" dirty="0" err="1" smtClean="0"/>
              <a:t>OpenCV</a:t>
            </a:r>
            <a:r>
              <a:rPr lang="pt-BR" dirty="0" smtClean="0"/>
              <a:t> tem uma peculiaridade em relação ao carregamento de imagens pois utiliza o sistema </a:t>
            </a:r>
            <a:r>
              <a:rPr lang="pt-BR" b="1" dirty="0" smtClean="0"/>
              <a:t>BGR </a:t>
            </a:r>
            <a:r>
              <a:rPr lang="pt-BR" dirty="0" smtClean="0"/>
              <a:t>devido a critérios históricos. Portanto, deve-se tomar cuidado ao utilizá-la em conjunto com outras bibliotecas gráficas pois o último e primeiro canal estarão trocados.</a:t>
            </a:r>
          </a:p>
          <a:p>
            <a:r>
              <a:rPr lang="pt-BR" dirty="0" smtClean="0"/>
              <a:t>O modelo RGB é baseado em </a:t>
            </a:r>
            <a:r>
              <a:rPr lang="pt-BR" b="1" dirty="0" smtClean="0"/>
              <a:t>sistema de coordenadas cartesianas</a:t>
            </a:r>
            <a:r>
              <a:rPr lang="pt-BR" dirty="0" smtClean="0"/>
              <a:t>, e podemos observá-lo como um cubo.</a:t>
            </a:r>
          </a:p>
          <a:p>
            <a:r>
              <a:rPr lang="pt-BR" dirty="0"/>
              <a:t>Para </a:t>
            </a:r>
            <a:r>
              <a:rPr lang="pt-BR" dirty="0" smtClean="0"/>
              <a:t>o espaço </a:t>
            </a:r>
            <a:r>
              <a:rPr lang="pt-BR" dirty="0"/>
              <a:t>de cores </a:t>
            </a:r>
            <a:r>
              <a:rPr lang="pt-BR" dirty="0" smtClean="0"/>
              <a:t>BGR </a:t>
            </a:r>
            <a:r>
              <a:rPr lang="pt-BR" dirty="0"/>
              <a:t>no </a:t>
            </a:r>
            <a:r>
              <a:rPr lang="pt-BR" dirty="0" err="1"/>
              <a:t>OpenCV</a:t>
            </a:r>
            <a:r>
              <a:rPr lang="pt-BR" dirty="0"/>
              <a:t>, </a:t>
            </a:r>
            <a:r>
              <a:rPr lang="pt-BR" dirty="0" smtClean="0"/>
              <a:t>as faixas de cores vão de [0,255].</a:t>
            </a:r>
            <a:endParaRPr lang="en-US" dirty="0"/>
          </a:p>
        </p:txBody>
      </p:sp>
    </p:spTree>
    <p:extLst>
      <p:ext uri="{BB962C8B-B14F-4D97-AF65-F5344CB8AC3E}">
        <p14:creationId xmlns:p14="http://schemas.microsoft.com/office/powerpoint/2010/main" val="42669143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Espaço RGB</a:t>
            </a:r>
            <a:endParaRPr lang="en-US" dirty="0"/>
          </a:p>
        </p:txBody>
      </p:sp>
      <p:sp>
        <p:nvSpPr>
          <p:cNvPr id="3" name="Espaço Reservado para Texto 2"/>
          <p:cNvSpPr>
            <a:spLocks noGrp="1"/>
          </p:cNvSpPr>
          <p:nvPr>
            <p:ph type="body" sz="quarter" idx="15"/>
          </p:nvPr>
        </p:nvSpPr>
        <p:spPr/>
        <p:txBody>
          <a:bodyPr/>
          <a:lstStyle/>
          <a:p>
            <a:r>
              <a:rPr lang="en-US" smtClean="0"/>
              <a:t>Espaços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28</a:t>
            </a:fld>
            <a:endParaRPr lang="en-US" noProof="1"/>
          </a:p>
        </p:txBody>
      </p:sp>
      <p:pic>
        <p:nvPicPr>
          <p:cNvPr id="6" name="Espaço Reservado para Conteúdo 9"/>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8763" y="1401941"/>
            <a:ext cx="10450512" cy="3955692"/>
          </a:xfrm>
          <a:prstGeom prst="rect">
            <a:avLst/>
          </a:prstGeom>
        </p:spPr>
      </p:pic>
    </p:spTree>
    <p:extLst>
      <p:ext uri="{BB962C8B-B14F-4D97-AF65-F5344CB8AC3E}">
        <p14:creationId xmlns:p14="http://schemas.microsoft.com/office/powerpoint/2010/main" val="40620963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HSV</a:t>
            </a:r>
            <a:endParaRPr lang="en-US" dirty="0"/>
          </a:p>
        </p:txBody>
      </p:sp>
      <p:sp>
        <p:nvSpPr>
          <p:cNvPr id="3" name="Espaço Reservado para Texto 2"/>
          <p:cNvSpPr>
            <a:spLocks noGrp="1"/>
          </p:cNvSpPr>
          <p:nvPr>
            <p:ph type="body" sz="quarter" idx="15"/>
          </p:nvPr>
        </p:nvSpPr>
        <p:spPr/>
        <p:txBody>
          <a:bodyPr/>
          <a:lstStyle/>
          <a:p>
            <a:r>
              <a:rPr lang="en-US" smtClean="0"/>
              <a:t>Espaços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29</a:t>
            </a:fld>
            <a:endParaRPr lang="en-US" noProof="1"/>
          </a:p>
        </p:txBody>
      </p:sp>
      <p:sp>
        <p:nvSpPr>
          <p:cNvPr id="5" name="Espaço Reservado para Conteúdo 4"/>
          <p:cNvSpPr>
            <a:spLocks noGrp="1"/>
          </p:cNvSpPr>
          <p:nvPr>
            <p:ph sz="quarter" idx="1"/>
          </p:nvPr>
        </p:nvSpPr>
        <p:spPr/>
        <p:txBody>
          <a:bodyPr/>
          <a:lstStyle/>
          <a:p>
            <a:r>
              <a:rPr lang="pt-BR" dirty="0"/>
              <a:t>HSV (matiz, saturação, valor, também conhecido como HSB ou matiz, saturação, brilho) são </a:t>
            </a:r>
            <a:r>
              <a:rPr lang="pt-BR" b="1" dirty="0"/>
              <a:t>representações alternativas </a:t>
            </a:r>
            <a:r>
              <a:rPr lang="pt-BR" dirty="0"/>
              <a:t>do modelo de cores RGB, projetado na década de 1970 por pesquisadores de computação gráfica para se alinhar mais de perto com a forma como a visão humana percebe os atributos de criação de cores . </a:t>
            </a:r>
            <a:endParaRPr lang="pt-BR" dirty="0" smtClean="0"/>
          </a:p>
          <a:p>
            <a:endParaRPr lang="pt-BR" dirty="0" smtClean="0"/>
          </a:p>
          <a:p>
            <a:r>
              <a:rPr lang="pt-BR" dirty="0" smtClean="0"/>
              <a:t>Neste modelo, </a:t>
            </a:r>
            <a:r>
              <a:rPr lang="pt-BR" dirty="0"/>
              <a:t>as cores de cada matiz são dispostas em uma fatia radial, em torno de um eixo central de cores neutras que vai do preto na parte inferior ao branco na parte superior.</a:t>
            </a:r>
            <a:endParaRPr lang="pt-BR" dirty="0" smtClean="0"/>
          </a:p>
          <a:p>
            <a:endParaRPr lang="pt-BR" dirty="0"/>
          </a:p>
          <a:p>
            <a:r>
              <a:rPr lang="pt-BR" dirty="0" smtClean="0"/>
              <a:t>Para espaço de cores HSV no </a:t>
            </a:r>
            <a:r>
              <a:rPr lang="pt-BR" dirty="0" err="1" smtClean="0"/>
              <a:t>OpenCV</a:t>
            </a:r>
            <a:r>
              <a:rPr lang="pt-BR" dirty="0" smtClean="0"/>
              <a:t>, a faixa de matiz(</a:t>
            </a:r>
            <a:r>
              <a:rPr lang="pt-BR" dirty="0" err="1" smtClean="0"/>
              <a:t>hue</a:t>
            </a:r>
            <a:r>
              <a:rPr lang="pt-BR" dirty="0" smtClean="0"/>
              <a:t>) é [0,179], a faixa de saturação(</a:t>
            </a:r>
            <a:r>
              <a:rPr lang="pt-BR" dirty="0" err="1" smtClean="0"/>
              <a:t>saturation</a:t>
            </a:r>
            <a:r>
              <a:rPr lang="pt-BR" dirty="0" smtClean="0"/>
              <a:t>) é [0,255] e a faixa de valor(</a:t>
            </a:r>
            <a:r>
              <a:rPr lang="pt-BR" dirty="0" err="1" smtClean="0"/>
              <a:t>value</a:t>
            </a:r>
            <a:r>
              <a:rPr lang="pt-BR" dirty="0" smtClean="0"/>
              <a:t>) é [0,255].</a:t>
            </a:r>
            <a:endParaRPr lang="en-US" dirty="0"/>
          </a:p>
        </p:txBody>
      </p:sp>
    </p:spTree>
    <p:extLst>
      <p:ext uri="{BB962C8B-B14F-4D97-AF65-F5344CB8AC3E}">
        <p14:creationId xmlns:p14="http://schemas.microsoft.com/office/powerpoint/2010/main" val="2703174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Como o computador vê?</a:t>
            </a:r>
            <a:endParaRPr lang="en-US" dirty="0"/>
          </a:p>
        </p:txBody>
      </p:sp>
      <p:sp>
        <p:nvSpPr>
          <p:cNvPr id="3" name="Espaço Reservado para Texto 2"/>
          <p:cNvSpPr>
            <a:spLocks noGrp="1"/>
          </p:cNvSpPr>
          <p:nvPr>
            <p:ph type="body" sz="quarter" idx="15"/>
          </p:nvPr>
        </p:nvSpPr>
        <p:spPr/>
        <p:txBody>
          <a:bodyPr/>
          <a:lstStyle/>
          <a:p>
            <a:r>
              <a:rPr lang="en-US" smtClean="0"/>
              <a:t>Introdução</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877995" y="1182698"/>
            <a:ext cx="9212044" cy="3930712"/>
          </a:xfrm>
          <a:prstGeom prst="rect">
            <a:avLst/>
          </a:prstGeom>
        </p:spPr>
      </p:pic>
      <p:sp>
        <p:nvSpPr>
          <p:cNvPr id="7" name="Retângulo 6"/>
          <p:cNvSpPr/>
          <p:nvPr/>
        </p:nvSpPr>
        <p:spPr>
          <a:xfrm>
            <a:off x="2995740" y="5259308"/>
            <a:ext cx="4976555" cy="369332"/>
          </a:xfrm>
          <a:prstGeom prst="rect">
            <a:avLst/>
          </a:prstGeom>
        </p:spPr>
        <p:txBody>
          <a:bodyPr wrap="none">
            <a:spAutoFit/>
          </a:bodyPr>
          <a:lstStyle/>
          <a:p>
            <a:r>
              <a:rPr lang="en-US" dirty="0"/>
              <a:t>Fonte: https://mozanunal.com/2019/11/img2sh/</a:t>
            </a:r>
          </a:p>
        </p:txBody>
      </p:sp>
    </p:spTree>
    <p:extLst>
      <p:ext uri="{BB962C8B-B14F-4D97-AF65-F5344CB8AC3E}">
        <p14:creationId xmlns:p14="http://schemas.microsoft.com/office/powerpoint/2010/main" val="301768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HSV</a:t>
            </a:r>
            <a:endParaRPr lang="en-US" dirty="0"/>
          </a:p>
        </p:txBody>
      </p:sp>
      <p:sp>
        <p:nvSpPr>
          <p:cNvPr id="3" name="Espaço Reservado para Texto 2"/>
          <p:cNvSpPr>
            <a:spLocks noGrp="1"/>
          </p:cNvSpPr>
          <p:nvPr>
            <p:ph type="body" sz="quarter" idx="15"/>
          </p:nvPr>
        </p:nvSpPr>
        <p:spPr/>
        <p:txBody>
          <a:bodyPr/>
          <a:lstStyle/>
          <a:p>
            <a:r>
              <a:rPr lang="en-US" smtClean="0"/>
              <a:t>Espaços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30</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2987573" y="1425600"/>
            <a:ext cx="4994053" cy="3740719"/>
          </a:xfrm>
          <a:prstGeom prst="rect">
            <a:avLst/>
          </a:prstGeom>
        </p:spPr>
      </p:pic>
    </p:spTree>
    <p:extLst>
      <p:ext uri="{BB962C8B-B14F-4D97-AF65-F5344CB8AC3E}">
        <p14:creationId xmlns:p14="http://schemas.microsoft.com/office/powerpoint/2010/main" val="32161009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Aplicação de HSV x RGB</a:t>
            </a:r>
            <a:endParaRPr lang="en-US" dirty="0"/>
          </a:p>
        </p:txBody>
      </p:sp>
      <p:sp>
        <p:nvSpPr>
          <p:cNvPr id="3" name="Espaço Reservado para Texto 2"/>
          <p:cNvSpPr>
            <a:spLocks noGrp="1"/>
          </p:cNvSpPr>
          <p:nvPr>
            <p:ph type="body" sz="quarter" idx="15"/>
          </p:nvPr>
        </p:nvSpPr>
        <p:spPr/>
        <p:txBody>
          <a:bodyPr/>
          <a:lstStyle/>
          <a:p>
            <a:r>
              <a:rPr lang="en-US" smtClean="0"/>
              <a:t>Espaços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31</a:t>
            </a:fld>
            <a:endParaRPr lang="en-US" noProof="1"/>
          </a:p>
        </p:txBody>
      </p:sp>
      <p:sp>
        <p:nvSpPr>
          <p:cNvPr id="5" name="Espaço Reservado para Conteúdo 4"/>
          <p:cNvSpPr>
            <a:spLocks noGrp="1"/>
          </p:cNvSpPr>
          <p:nvPr>
            <p:ph sz="quarter" idx="1"/>
          </p:nvPr>
        </p:nvSpPr>
        <p:spPr/>
        <p:txBody>
          <a:bodyPr/>
          <a:lstStyle/>
          <a:p>
            <a:r>
              <a:rPr lang="pt-BR" dirty="0"/>
              <a:t>A </a:t>
            </a:r>
            <a:r>
              <a:rPr lang="pt-BR" b="1" dirty="0"/>
              <a:t>segmentação de cores </a:t>
            </a:r>
            <a:r>
              <a:rPr lang="pt-BR" dirty="0"/>
              <a:t>ou filtragem de cores é amplamente usada no </a:t>
            </a:r>
            <a:r>
              <a:rPr lang="pt-BR" dirty="0" err="1"/>
              <a:t>OpenCV</a:t>
            </a:r>
            <a:r>
              <a:rPr lang="pt-BR" dirty="0"/>
              <a:t> para identificar objetos / regiões específicos com uma cor específica. O espaço de cores mais usado é o espaço de cores RGB, chamado de espaço de cores aditivo, pois as três tonalidades de cores se somam para dar cor à imagem. </a:t>
            </a:r>
            <a:endParaRPr lang="pt-BR" dirty="0" smtClean="0"/>
          </a:p>
          <a:p>
            <a:r>
              <a:rPr lang="pt-BR" dirty="0" smtClean="0"/>
              <a:t>O </a:t>
            </a:r>
            <a:r>
              <a:rPr lang="pt-BR" b="1" dirty="0"/>
              <a:t>espaço de cores HSV </a:t>
            </a:r>
            <a:r>
              <a:rPr lang="pt-BR" dirty="0"/>
              <a:t>é muito mais útil para essa finalidade, pois as cores no espaço HSV são </a:t>
            </a:r>
            <a:r>
              <a:rPr lang="pt-BR" dirty="0" smtClean="0"/>
              <a:t>mais facilmente localizáveis, </a:t>
            </a:r>
            <a:r>
              <a:rPr lang="pt-BR" dirty="0"/>
              <a:t>portanto, podem ser facilmente separadas. </a:t>
            </a:r>
            <a:endParaRPr lang="pt-BR" dirty="0" smtClean="0"/>
          </a:p>
          <a:p>
            <a:r>
              <a:rPr lang="pt-BR" dirty="0" smtClean="0"/>
              <a:t>A </a:t>
            </a:r>
            <a:r>
              <a:rPr lang="pt-BR" dirty="0"/>
              <a:t>Filtragem de Cores tem muitas aplicações e casos de uso como em criptografia, análise de infravermelho, preservação de alimentos perecíveis, etc. Nesses casos, os conceitos de Processamento de imagens podem ser usados ​​para descobrir ou extrair regiões de uma determinada cor</a:t>
            </a:r>
            <a:r>
              <a:rPr lang="pt-BR" dirty="0" smtClean="0"/>
              <a:t>.</a:t>
            </a:r>
            <a:endParaRPr lang="en-US" dirty="0"/>
          </a:p>
        </p:txBody>
      </p:sp>
    </p:spTree>
    <p:extLst>
      <p:ext uri="{BB962C8B-B14F-4D97-AF65-F5344CB8AC3E}">
        <p14:creationId xmlns:p14="http://schemas.microsoft.com/office/powerpoint/2010/main" val="2163964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Conversão de espaço de cor</a:t>
            </a:r>
            <a:endParaRPr lang="en-US" dirty="0"/>
          </a:p>
        </p:txBody>
      </p:sp>
      <p:sp>
        <p:nvSpPr>
          <p:cNvPr id="3" name="Espaço Reservado para Texto 2"/>
          <p:cNvSpPr>
            <a:spLocks noGrp="1"/>
          </p:cNvSpPr>
          <p:nvPr>
            <p:ph type="body" sz="quarter" idx="15"/>
          </p:nvPr>
        </p:nvSpPr>
        <p:spPr/>
        <p:txBody>
          <a:bodyPr/>
          <a:lstStyle/>
          <a:p>
            <a:r>
              <a:rPr lang="en-US" smtClean="0"/>
              <a:t>Espaços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32</a:t>
            </a:fld>
            <a:endParaRPr lang="en-US" noProof="1"/>
          </a:p>
        </p:txBody>
      </p:sp>
      <p:sp>
        <p:nvSpPr>
          <p:cNvPr id="5" name="Espaço Reservado para Conteúdo 4"/>
          <p:cNvSpPr>
            <a:spLocks noGrp="1"/>
          </p:cNvSpPr>
          <p:nvPr>
            <p:ph sz="quarter" idx="1"/>
          </p:nvPr>
        </p:nvSpPr>
        <p:spPr/>
        <p:txBody>
          <a:bodyPr/>
          <a:lstStyle/>
          <a:p>
            <a:r>
              <a:rPr lang="pt-BR" dirty="0"/>
              <a:t>Existem mais de </a:t>
            </a:r>
            <a:r>
              <a:rPr lang="pt-BR" b="1" dirty="0"/>
              <a:t>150 métodos de conversão de espaço de cores </a:t>
            </a:r>
            <a:r>
              <a:rPr lang="pt-BR" dirty="0"/>
              <a:t>disponíveis no </a:t>
            </a:r>
            <a:r>
              <a:rPr lang="pt-BR" dirty="0" err="1"/>
              <a:t>OpenCV</a:t>
            </a:r>
            <a:r>
              <a:rPr lang="pt-BR" dirty="0"/>
              <a:t>. </a:t>
            </a:r>
            <a:r>
              <a:rPr lang="pt-BR" dirty="0" smtClean="0"/>
              <a:t>Alguns exemplos comuns são:</a:t>
            </a:r>
          </a:p>
          <a:p>
            <a:pPr>
              <a:buFont typeface="Courier New" panose="02070309020205020404" pitchFamily="49" charset="0"/>
              <a:buChar char="o"/>
            </a:pPr>
            <a:r>
              <a:rPr lang="pt-BR" dirty="0" smtClean="0"/>
              <a:t>BGR &lt;-&gt; Gray </a:t>
            </a:r>
          </a:p>
          <a:p>
            <a:pPr>
              <a:buFont typeface="Courier New" panose="02070309020205020404" pitchFamily="49" charset="0"/>
              <a:buChar char="o"/>
            </a:pPr>
            <a:r>
              <a:rPr lang="pt-BR" dirty="0" smtClean="0"/>
              <a:t>BGR &lt;-&gt; HSV</a:t>
            </a:r>
          </a:p>
          <a:p>
            <a:pPr>
              <a:buFont typeface="Courier New" panose="02070309020205020404" pitchFamily="49" charset="0"/>
              <a:buChar char="o"/>
            </a:pPr>
            <a:r>
              <a:rPr lang="pt-BR" dirty="0" smtClean="0"/>
              <a:t>BGR &lt;-&gt; RGB</a:t>
            </a:r>
          </a:p>
          <a:p>
            <a:pPr>
              <a:buFont typeface="Courier New" panose="02070309020205020404" pitchFamily="49" charset="0"/>
              <a:buChar char="o"/>
            </a:pPr>
            <a:endParaRPr lang="pt-BR" dirty="0"/>
          </a:p>
          <a:p>
            <a:pPr marL="0" indent="0">
              <a:buNone/>
            </a:pPr>
            <a:r>
              <a:rPr lang="pt-BR" dirty="0" smtClean="0"/>
              <a:t>Para aplicar a conversão utilizamos a função </a:t>
            </a:r>
            <a:r>
              <a:rPr lang="pt-BR" dirty="0" smtClean="0">
                <a:latin typeface="Courier New" panose="02070309020205020404" pitchFamily="49" charset="0"/>
                <a:cs typeface="Courier New" panose="02070309020205020404" pitchFamily="49" charset="0"/>
              </a:rPr>
              <a:t>cv2.cvtColor(</a:t>
            </a:r>
            <a:r>
              <a:rPr lang="pt-BR" dirty="0" err="1" smtClean="0">
                <a:latin typeface="Courier New" panose="02070309020205020404" pitchFamily="49" charset="0"/>
                <a:cs typeface="Courier New" panose="02070309020205020404" pitchFamily="49" charset="0"/>
              </a:rPr>
              <a:t>input_image</a:t>
            </a:r>
            <a:r>
              <a:rPr lang="pt-BR" dirty="0" smtClean="0">
                <a:latin typeface="Courier New" panose="02070309020205020404" pitchFamily="49" charset="0"/>
                <a:cs typeface="Courier New" panose="02070309020205020404" pitchFamily="49" charset="0"/>
              </a:rPr>
              <a:t>, </a:t>
            </a:r>
            <a:r>
              <a:rPr lang="pt-BR" dirty="0" err="1" smtClean="0">
                <a:latin typeface="Courier New" panose="02070309020205020404" pitchFamily="49" charset="0"/>
                <a:cs typeface="Courier New" panose="02070309020205020404" pitchFamily="49" charset="0"/>
              </a:rPr>
              <a:t>flag</a:t>
            </a:r>
            <a:r>
              <a:rPr lang="pt-BR" dirty="0" smtClean="0">
                <a:latin typeface="Courier New" panose="02070309020205020404" pitchFamily="49" charset="0"/>
                <a:cs typeface="Courier New" panose="02070309020205020404" pitchFamily="49" charset="0"/>
              </a:rPr>
              <a:t>)</a:t>
            </a:r>
            <a:r>
              <a:rPr lang="pt-BR" dirty="0" smtClean="0">
                <a:latin typeface="+mj-lt"/>
                <a:cs typeface="Courier New" panose="02070309020205020404" pitchFamily="49" charset="0"/>
              </a:rPr>
              <a:t>, sendo a </a:t>
            </a:r>
            <a:r>
              <a:rPr lang="pt-BR" dirty="0" err="1" smtClean="0">
                <a:latin typeface="+mj-lt"/>
                <a:cs typeface="Courier New" panose="02070309020205020404" pitchFamily="49" charset="0"/>
              </a:rPr>
              <a:t>flag</a:t>
            </a:r>
            <a:r>
              <a:rPr lang="pt-BR" dirty="0" smtClean="0">
                <a:latin typeface="+mj-lt"/>
                <a:cs typeface="Courier New" panose="02070309020205020404" pitchFamily="49" charset="0"/>
              </a:rPr>
              <a:t> no formato: cv2.COLOR_</a:t>
            </a:r>
            <a:r>
              <a:rPr lang="pt-BR" dirty="0" smtClean="0">
                <a:solidFill>
                  <a:srgbClr val="FF0000"/>
                </a:solidFill>
                <a:latin typeface="+mj-lt"/>
                <a:cs typeface="Courier New" panose="02070309020205020404" pitchFamily="49" charset="0"/>
              </a:rPr>
              <a:t>ENTRADA</a:t>
            </a:r>
            <a:r>
              <a:rPr lang="pt-BR" dirty="0" smtClean="0">
                <a:latin typeface="+mj-lt"/>
                <a:cs typeface="Courier New" panose="02070309020205020404" pitchFamily="49" charset="0"/>
              </a:rPr>
              <a:t>2</a:t>
            </a:r>
            <a:r>
              <a:rPr lang="pt-BR" dirty="0" smtClean="0">
                <a:solidFill>
                  <a:srgbClr val="FF0000"/>
                </a:solidFill>
                <a:latin typeface="+mj-lt"/>
                <a:cs typeface="Courier New" panose="02070309020205020404" pitchFamily="49" charset="0"/>
              </a:rPr>
              <a:t>SAIDA</a:t>
            </a:r>
            <a:r>
              <a:rPr lang="pt-BR" dirty="0" smtClean="0">
                <a:latin typeface="+mj-lt"/>
                <a:cs typeface="Courier New" panose="02070309020205020404" pitchFamily="49" charset="0"/>
              </a:rPr>
              <a:t>.</a:t>
            </a:r>
            <a:endParaRPr lang="pt-BR" dirty="0">
              <a:latin typeface="+mj-lt"/>
              <a:cs typeface="Courier New" panose="02070309020205020404" pitchFamily="49" charset="0"/>
            </a:endParaRPr>
          </a:p>
          <a:p>
            <a:r>
              <a:rPr lang="pt-BR" dirty="0" smtClean="0">
                <a:latin typeface="+mj-lt"/>
                <a:cs typeface="Courier New" panose="02070309020205020404" pitchFamily="49" charset="0"/>
              </a:rPr>
              <a:t>Exemplos:</a:t>
            </a:r>
          </a:p>
          <a:p>
            <a:pPr marL="0" indent="0">
              <a:buNone/>
            </a:pPr>
            <a:r>
              <a:rPr lang="pt-BR" dirty="0">
                <a:latin typeface="Courier New" panose="02070309020205020404" pitchFamily="49" charset="0"/>
                <a:cs typeface="Courier New" panose="02070309020205020404" pitchFamily="49" charset="0"/>
              </a:rPr>
              <a:t>cv2.cvtColor(</a:t>
            </a:r>
            <a:r>
              <a:rPr lang="pt-BR" dirty="0" err="1">
                <a:latin typeface="Courier New" panose="02070309020205020404" pitchFamily="49" charset="0"/>
                <a:cs typeface="Courier New" panose="02070309020205020404" pitchFamily="49" charset="0"/>
              </a:rPr>
              <a:t>image</a:t>
            </a:r>
            <a:r>
              <a:rPr lang="pt-BR" dirty="0">
                <a:latin typeface="Courier New" panose="02070309020205020404" pitchFamily="49" charset="0"/>
                <a:cs typeface="Courier New" panose="02070309020205020404" pitchFamily="49" charset="0"/>
              </a:rPr>
              <a:t>, </a:t>
            </a:r>
            <a:r>
              <a:rPr lang="pt-BR" dirty="0">
                <a:cs typeface="Courier New" panose="02070309020205020404" pitchFamily="49" charset="0"/>
              </a:rPr>
              <a:t>cv2.COLOR_BGR2HSV</a:t>
            </a:r>
            <a:r>
              <a:rPr lang="pt-BR" dirty="0" smtClean="0">
                <a:latin typeface="Courier New" panose="02070309020205020404" pitchFamily="49" charset="0"/>
                <a:cs typeface="Courier New" panose="02070309020205020404" pitchFamily="49" charset="0"/>
              </a:rPr>
              <a:t>)# Entra BGR e sai HSV</a:t>
            </a:r>
            <a:endParaRPr lang="pt-BR" dirty="0" smtClean="0">
              <a:cs typeface="Courier New" panose="02070309020205020404" pitchFamily="49" charset="0"/>
            </a:endParaRPr>
          </a:p>
          <a:p>
            <a:pPr marL="0" indent="0">
              <a:buNone/>
            </a:pPr>
            <a:r>
              <a:rPr lang="pt-BR" dirty="0">
                <a:latin typeface="Courier New" panose="02070309020205020404" pitchFamily="49" charset="0"/>
                <a:cs typeface="Courier New" panose="02070309020205020404" pitchFamily="49" charset="0"/>
              </a:rPr>
              <a:t>cv2.cvtColor(</a:t>
            </a:r>
            <a:r>
              <a:rPr lang="pt-BR" dirty="0" err="1">
                <a:latin typeface="Courier New" panose="02070309020205020404" pitchFamily="49" charset="0"/>
                <a:cs typeface="Courier New" panose="02070309020205020404" pitchFamily="49" charset="0"/>
              </a:rPr>
              <a:t>image</a:t>
            </a:r>
            <a:r>
              <a:rPr lang="pt-BR" dirty="0">
                <a:latin typeface="Courier New" panose="02070309020205020404" pitchFamily="49" charset="0"/>
                <a:cs typeface="Courier New" panose="02070309020205020404" pitchFamily="49" charset="0"/>
              </a:rPr>
              <a:t>, </a:t>
            </a:r>
            <a:r>
              <a:rPr lang="pt-BR" dirty="0">
                <a:cs typeface="Courier New" panose="02070309020205020404" pitchFamily="49" charset="0"/>
              </a:rPr>
              <a:t>cv2.COLOR_BGR2RGB</a:t>
            </a:r>
            <a:r>
              <a:rPr lang="pt-BR" dirty="0">
                <a:latin typeface="Courier New" panose="02070309020205020404" pitchFamily="49" charset="0"/>
                <a:cs typeface="Courier New" panose="02070309020205020404" pitchFamily="49" charset="0"/>
              </a:rPr>
              <a:t>) # Entra BGR e sai </a:t>
            </a:r>
            <a:r>
              <a:rPr lang="pt-BR" dirty="0" smtClean="0">
                <a:latin typeface="Courier New" panose="02070309020205020404" pitchFamily="49" charset="0"/>
                <a:cs typeface="Courier New" panose="02070309020205020404" pitchFamily="49" charset="0"/>
              </a:rPr>
              <a:t>RGB</a:t>
            </a:r>
            <a:endParaRPr lang="pt-BR" dirty="0" smtClean="0">
              <a:cs typeface="Courier New" panose="02070309020205020404" pitchFamily="49" charset="0"/>
            </a:endParaRPr>
          </a:p>
          <a:p>
            <a:pPr marL="0" indent="0">
              <a:buNone/>
            </a:pPr>
            <a:r>
              <a:rPr lang="pt-BR" dirty="0">
                <a:latin typeface="Courier New" panose="02070309020205020404" pitchFamily="49" charset="0"/>
                <a:cs typeface="Courier New" panose="02070309020205020404" pitchFamily="49" charset="0"/>
              </a:rPr>
              <a:t>cv2.cvtColor(</a:t>
            </a:r>
            <a:r>
              <a:rPr lang="pt-BR" dirty="0" err="1">
                <a:latin typeface="Courier New" panose="02070309020205020404" pitchFamily="49" charset="0"/>
                <a:cs typeface="Courier New" panose="02070309020205020404" pitchFamily="49" charset="0"/>
              </a:rPr>
              <a:t>image</a:t>
            </a:r>
            <a:r>
              <a:rPr lang="pt-BR" dirty="0">
                <a:latin typeface="Courier New" panose="02070309020205020404" pitchFamily="49" charset="0"/>
                <a:cs typeface="Courier New" panose="02070309020205020404" pitchFamily="49" charset="0"/>
              </a:rPr>
              <a:t>, </a:t>
            </a:r>
            <a:r>
              <a:rPr lang="pt-BR" dirty="0">
                <a:cs typeface="Courier New" panose="02070309020205020404" pitchFamily="49" charset="0"/>
              </a:rPr>
              <a:t>cv2.COLOR_BGR2GRAY</a:t>
            </a:r>
            <a:r>
              <a:rPr lang="pt-BR" dirty="0">
                <a:latin typeface="Courier New" panose="02070309020205020404" pitchFamily="49" charset="0"/>
                <a:cs typeface="Courier New" panose="02070309020205020404" pitchFamily="49" charset="0"/>
              </a:rPr>
              <a:t>) # Entra BGR e sai </a:t>
            </a:r>
            <a:r>
              <a:rPr lang="pt-BR" dirty="0" smtClean="0">
                <a:latin typeface="Courier New" panose="02070309020205020404" pitchFamily="49" charset="0"/>
                <a:cs typeface="Courier New" panose="02070309020205020404" pitchFamily="49" charset="0"/>
              </a:rPr>
              <a:t>GRAY</a:t>
            </a:r>
            <a:endParaRPr lang="en-US" dirty="0">
              <a:latin typeface="+mj-lt"/>
              <a:cs typeface="Courier New" panose="02070309020205020404" pitchFamily="49" charset="0"/>
            </a:endParaRPr>
          </a:p>
        </p:txBody>
      </p:sp>
    </p:spTree>
    <p:extLst>
      <p:ext uri="{BB962C8B-B14F-4D97-AF65-F5344CB8AC3E}">
        <p14:creationId xmlns:p14="http://schemas.microsoft.com/office/powerpoint/2010/main" val="34763308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Exemplo de conversão </a:t>
            </a:r>
            <a:endParaRPr lang="en-US" dirty="0"/>
          </a:p>
        </p:txBody>
      </p:sp>
      <p:sp>
        <p:nvSpPr>
          <p:cNvPr id="3" name="Espaço Reservado para Texto 2"/>
          <p:cNvSpPr>
            <a:spLocks noGrp="1"/>
          </p:cNvSpPr>
          <p:nvPr>
            <p:ph type="body" sz="quarter" idx="15"/>
          </p:nvPr>
        </p:nvSpPr>
        <p:spPr/>
        <p:txBody>
          <a:bodyPr/>
          <a:lstStyle/>
          <a:p>
            <a:r>
              <a:rPr lang="en-US" smtClean="0"/>
              <a:t>Espaços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33</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1740694" y="1679575"/>
            <a:ext cx="7486650" cy="3400425"/>
          </a:xfrm>
          <a:prstGeom prst="rect">
            <a:avLst/>
          </a:prstGeom>
        </p:spPr>
      </p:pic>
      <p:sp>
        <p:nvSpPr>
          <p:cNvPr id="7" name="Retângulo 6"/>
          <p:cNvSpPr/>
          <p:nvPr/>
        </p:nvSpPr>
        <p:spPr>
          <a:xfrm>
            <a:off x="1740694" y="2181138"/>
            <a:ext cx="6581185" cy="973123"/>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1597325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 de conversão - Resultados</a:t>
            </a:r>
            <a:endParaRPr lang="en-US" dirty="0"/>
          </a:p>
        </p:txBody>
      </p:sp>
      <p:sp>
        <p:nvSpPr>
          <p:cNvPr id="3" name="Espaço Reservado para Texto 2"/>
          <p:cNvSpPr>
            <a:spLocks noGrp="1"/>
          </p:cNvSpPr>
          <p:nvPr>
            <p:ph type="body" sz="quarter" idx="15"/>
          </p:nvPr>
        </p:nvSpPr>
        <p:spPr/>
        <p:txBody>
          <a:bodyPr/>
          <a:lstStyle/>
          <a:p>
            <a:r>
              <a:rPr lang="en-US" smtClean="0"/>
              <a:t>Espaços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34</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2148999" y="1295400"/>
            <a:ext cx="6670040" cy="4168775"/>
          </a:xfrm>
          <a:prstGeom prst="rect">
            <a:avLst/>
          </a:prstGeom>
        </p:spPr>
      </p:pic>
    </p:spTree>
    <p:extLst>
      <p:ext uri="{BB962C8B-B14F-4D97-AF65-F5344CB8AC3E}">
        <p14:creationId xmlns:p14="http://schemas.microsoft.com/office/powerpoint/2010/main" val="33285743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Separando canais</a:t>
            </a:r>
            <a:endParaRPr lang="en-US" dirty="0"/>
          </a:p>
        </p:txBody>
      </p:sp>
      <p:sp>
        <p:nvSpPr>
          <p:cNvPr id="3" name="Espaço Reservado para Texto 2"/>
          <p:cNvSpPr>
            <a:spLocks noGrp="1"/>
          </p:cNvSpPr>
          <p:nvPr>
            <p:ph type="body" sz="quarter" idx="15"/>
          </p:nvPr>
        </p:nvSpPr>
        <p:spPr/>
        <p:txBody>
          <a:bodyPr/>
          <a:lstStyle/>
          <a:p>
            <a:r>
              <a:rPr lang="en-US" smtClean="0"/>
              <a:t>Espaços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35</a:t>
            </a:fld>
            <a:endParaRPr lang="en-US" noProof="1"/>
          </a:p>
        </p:txBody>
      </p:sp>
      <p:sp>
        <p:nvSpPr>
          <p:cNvPr id="5" name="Espaço Reservado para Conteúdo 4"/>
          <p:cNvSpPr>
            <a:spLocks noGrp="1"/>
          </p:cNvSpPr>
          <p:nvPr>
            <p:ph sz="quarter" idx="1"/>
          </p:nvPr>
        </p:nvSpPr>
        <p:spPr/>
        <p:txBody>
          <a:bodyPr/>
          <a:lstStyle/>
          <a:p>
            <a:r>
              <a:rPr lang="pt-BR" dirty="0" smtClean="0"/>
              <a:t>A </a:t>
            </a:r>
            <a:r>
              <a:rPr lang="pt-BR" dirty="0"/>
              <a:t>função </a:t>
            </a:r>
            <a:r>
              <a:rPr lang="pt-BR" dirty="0" smtClean="0">
                <a:latin typeface="Courier New" panose="02070309020205020404" pitchFamily="49" charset="0"/>
                <a:cs typeface="Courier New" panose="02070309020205020404" pitchFamily="49" charset="0"/>
              </a:rPr>
              <a:t>.</a:t>
            </a:r>
            <a:r>
              <a:rPr lang="pt-BR" dirty="0" err="1" smtClean="0">
                <a:latin typeface="Courier New" panose="02070309020205020404" pitchFamily="49" charset="0"/>
                <a:cs typeface="Courier New" panose="02070309020205020404" pitchFamily="49" charset="0"/>
              </a:rPr>
              <a:t>split</a:t>
            </a:r>
            <a:r>
              <a:rPr lang="pt-BR" dirty="0" smtClean="0">
                <a:latin typeface="Courier New" panose="02070309020205020404" pitchFamily="49" charset="0"/>
                <a:cs typeface="Courier New" panose="02070309020205020404" pitchFamily="49" charset="0"/>
              </a:rPr>
              <a:t>()</a:t>
            </a:r>
            <a:r>
              <a:rPr lang="pt-BR" dirty="0" smtClean="0"/>
              <a:t> separa </a:t>
            </a:r>
            <a:r>
              <a:rPr lang="pt-BR" dirty="0"/>
              <a:t>os canais. Assim podemos </a:t>
            </a:r>
            <a:r>
              <a:rPr lang="pt-BR" dirty="0" smtClean="0"/>
              <a:t>exibi-los individualmente conforme </a:t>
            </a:r>
            <a:r>
              <a:rPr lang="pt-BR" dirty="0"/>
              <a:t>a imagem abaixo: </a:t>
            </a:r>
            <a:endParaRPr lang="en-US" dirty="0"/>
          </a:p>
        </p:txBody>
      </p:sp>
      <p:pic>
        <p:nvPicPr>
          <p:cNvPr id="6" name="Imagem 5"/>
          <p:cNvPicPr>
            <a:picLocks noChangeAspect="1"/>
          </p:cNvPicPr>
          <p:nvPr/>
        </p:nvPicPr>
        <p:blipFill>
          <a:blip r:embed="rId2"/>
          <a:stretch>
            <a:fillRect/>
          </a:stretch>
        </p:blipFill>
        <p:spPr>
          <a:xfrm>
            <a:off x="5155677" y="2051437"/>
            <a:ext cx="5115110" cy="3225944"/>
          </a:xfrm>
          <a:prstGeom prst="rect">
            <a:avLst/>
          </a:prstGeom>
        </p:spPr>
      </p:pic>
      <p:sp>
        <p:nvSpPr>
          <p:cNvPr id="8" name="Seta para a Direita 7"/>
          <p:cNvSpPr/>
          <p:nvPr/>
        </p:nvSpPr>
        <p:spPr>
          <a:xfrm>
            <a:off x="4120563" y="3326479"/>
            <a:ext cx="683812" cy="675861"/>
          </a:xfrm>
          <a:prstGeom prst="rightArrow">
            <a:avLst/>
          </a:prstGeom>
          <a:solidFill>
            <a:schemeClr val="tx1"/>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9" name="Imagem 8"/>
          <p:cNvPicPr>
            <a:picLocks noChangeAspect="1"/>
          </p:cNvPicPr>
          <p:nvPr/>
        </p:nvPicPr>
        <p:blipFill>
          <a:blip r:embed="rId3"/>
          <a:stretch>
            <a:fillRect/>
          </a:stretch>
        </p:blipFill>
        <p:spPr>
          <a:xfrm>
            <a:off x="712044" y="2647784"/>
            <a:ext cx="3057217" cy="2270612"/>
          </a:xfrm>
          <a:prstGeom prst="rect">
            <a:avLst/>
          </a:prstGeom>
        </p:spPr>
      </p:pic>
    </p:spTree>
    <p:extLst>
      <p:ext uri="{BB962C8B-B14F-4D97-AF65-F5344CB8AC3E}">
        <p14:creationId xmlns:p14="http://schemas.microsoft.com/office/powerpoint/2010/main" val="3186275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Separando canais</a:t>
            </a:r>
            <a:endParaRPr lang="en-US" dirty="0"/>
          </a:p>
        </p:txBody>
      </p:sp>
      <p:sp>
        <p:nvSpPr>
          <p:cNvPr id="3" name="Espaço Reservado para Texto 2"/>
          <p:cNvSpPr>
            <a:spLocks noGrp="1"/>
          </p:cNvSpPr>
          <p:nvPr>
            <p:ph type="body" sz="quarter" idx="15"/>
          </p:nvPr>
        </p:nvSpPr>
        <p:spPr/>
        <p:txBody>
          <a:bodyPr/>
          <a:lstStyle/>
          <a:p>
            <a:r>
              <a:rPr lang="en-US" smtClean="0"/>
              <a:t>Espaços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36</a:t>
            </a:fld>
            <a:endParaRPr lang="en-US" noProof="1"/>
          </a:p>
        </p:txBody>
      </p:sp>
      <p:sp>
        <p:nvSpPr>
          <p:cNvPr id="5" name="Espaço Reservado para Conteúdo 4"/>
          <p:cNvSpPr>
            <a:spLocks noGrp="1"/>
          </p:cNvSpPr>
          <p:nvPr>
            <p:ph sz="quarter" idx="1"/>
          </p:nvPr>
        </p:nvSpPr>
        <p:spPr/>
        <p:txBody>
          <a:bodyPr/>
          <a:lstStyle/>
          <a:p>
            <a:r>
              <a:rPr lang="pt-BR" dirty="0" smtClean="0"/>
              <a:t>É possível </a:t>
            </a:r>
            <a:r>
              <a:rPr lang="pt-BR" dirty="0"/>
              <a:t>alterar individualmente as </a:t>
            </a:r>
            <a:r>
              <a:rPr lang="pt-BR" dirty="0" err="1" smtClean="0"/>
              <a:t>np</a:t>
            </a:r>
            <a:r>
              <a:rPr lang="pt-BR" dirty="0" smtClean="0"/>
              <a:t> </a:t>
            </a:r>
            <a:r>
              <a:rPr lang="pt-BR" dirty="0" err="1" smtClean="0"/>
              <a:t>arrays</a:t>
            </a:r>
            <a:r>
              <a:rPr lang="pt-BR" dirty="0" smtClean="0"/>
              <a:t> </a:t>
            </a:r>
            <a:r>
              <a:rPr lang="pt-BR" dirty="0"/>
              <a:t>que formam cada canal e depois juntá-las para criar novamente a imagem. Para isso </a:t>
            </a:r>
            <a:r>
              <a:rPr lang="pt-BR" dirty="0" smtClean="0"/>
              <a:t>usa-se </a:t>
            </a:r>
            <a:r>
              <a:rPr lang="pt-BR" dirty="0"/>
              <a:t>o </a:t>
            </a:r>
            <a:r>
              <a:rPr lang="pt-BR" dirty="0" smtClean="0"/>
              <a:t>comando</a:t>
            </a:r>
            <a:r>
              <a:rPr lang="pt-BR" dirty="0"/>
              <a:t> </a:t>
            </a:r>
            <a:r>
              <a:rPr lang="pt-BR" dirty="0" smtClean="0">
                <a:latin typeface="Courier New" panose="02070309020205020404" pitchFamily="49" charset="0"/>
                <a:cs typeface="Courier New" panose="02070309020205020404" pitchFamily="49" charset="0"/>
              </a:rPr>
              <a:t>.merge()</a:t>
            </a:r>
          </a:p>
          <a:p>
            <a:pPr marL="0" indent="0">
              <a:buNone/>
            </a:pPr>
            <a:r>
              <a:rPr lang="pt-BR" dirty="0" smtClean="0">
                <a:latin typeface="Courier New" panose="02070309020205020404" pitchFamily="49" charset="0"/>
                <a:cs typeface="Courier New" panose="02070309020205020404" pitchFamily="49" charset="0"/>
              </a:rPr>
              <a:t>resultado </a:t>
            </a:r>
            <a:r>
              <a:rPr lang="pt-BR" dirty="0">
                <a:latin typeface="Courier New" panose="02070309020205020404" pitchFamily="49" charset="0"/>
                <a:cs typeface="Courier New" panose="02070309020205020404" pitchFamily="49" charset="0"/>
              </a:rPr>
              <a:t>= cv2.merge([</a:t>
            </a:r>
            <a:r>
              <a:rPr lang="pt-BR" dirty="0" err="1">
                <a:latin typeface="Courier New" panose="02070309020205020404" pitchFamily="49" charset="0"/>
                <a:cs typeface="Courier New" panose="02070309020205020404" pitchFamily="49" charset="0"/>
              </a:rPr>
              <a:t>canalAzul</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canalVerde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canalVermelho</a:t>
            </a:r>
            <a:r>
              <a:rPr lang="pt-BR" dirty="0">
                <a:latin typeface="Courier New" panose="02070309020205020404" pitchFamily="49" charset="0"/>
                <a:cs typeface="Courier New" panose="02070309020205020404" pitchFamily="49" charset="0"/>
              </a:rPr>
              <a:t>]) </a:t>
            </a:r>
            <a:endParaRPr lang="en-US" dirty="0"/>
          </a:p>
          <a:p>
            <a:r>
              <a:rPr lang="pt-BR" dirty="0"/>
              <a:t>Também é possível exibir os canais nas cores originais conforme abaixo: </a:t>
            </a:r>
            <a:endParaRPr lang="pt-BR" dirty="0" smtClean="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pic>
        <p:nvPicPr>
          <p:cNvPr id="6" name="Imagem 5"/>
          <p:cNvPicPr>
            <a:picLocks noChangeAspect="1"/>
          </p:cNvPicPr>
          <p:nvPr/>
        </p:nvPicPr>
        <p:blipFill>
          <a:blip r:embed="rId2"/>
          <a:stretch>
            <a:fillRect/>
          </a:stretch>
        </p:blipFill>
        <p:spPr>
          <a:xfrm>
            <a:off x="6064992" y="2667751"/>
            <a:ext cx="4160386" cy="2621163"/>
          </a:xfrm>
          <a:prstGeom prst="rect">
            <a:avLst/>
          </a:prstGeom>
        </p:spPr>
      </p:pic>
      <p:sp>
        <p:nvSpPr>
          <p:cNvPr id="9" name="Seta para a Direita 8"/>
          <p:cNvSpPr/>
          <p:nvPr/>
        </p:nvSpPr>
        <p:spPr>
          <a:xfrm>
            <a:off x="5214985" y="3578087"/>
            <a:ext cx="450986" cy="604300"/>
          </a:xfrm>
          <a:prstGeom prst="rightArrow">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0" name="Imagem 9"/>
          <p:cNvPicPr>
            <a:picLocks noChangeAspect="1"/>
          </p:cNvPicPr>
          <p:nvPr/>
        </p:nvPicPr>
        <p:blipFill>
          <a:blip r:embed="rId3"/>
          <a:stretch>
            <a:fillRect/>
          </a:stretch>
        </p:blipFill>
        <p:spPr>
          <a:xfrm>
            <a:off x="348521" y="2811267"/>
            <a:ext cx="4382280" cy="2432612"/>
          </a:xfrm>
          <a:prstGeom prst="rect">
            <a:avLst/>
          </a:prstGeom>
        </p:spPr>
      </p:pic>
      <p:sp>
        <p:nvSpPr>
          <p:cNvPr id="8" name="Retângulo 7"/>
          <p:cNvSpPr/>
          <p:nvPr/>
        </p:nvSpPr>
        <p:spPr>
          <a:xfrm>
            <a:off x="343733" y="3116910"/>
            <a:ext cx="4387068" cy="1723537"/>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4025093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Filtros básicos - </a:t>
            </a:r>
            <a:r>
              <a:rPr lang="pt-BR" dirty="0" err="1" smtClean="0"/>
              <a:t>Kernels</a:t>
            </a:r>
            <a:endParaRPr lang="en-US" dirty="0"/>
          </a:p>
        </p:txBody>
      </p:sp>
      <p:sp>
        <p:nvSpPr>
          <p:cNvPr id="3" name="Espaço Reservado para Texto 2"/>
          <p:cNvSpPr>
            <a:spLocks noGrp="1"/>
          </p:cNvSpPr>
          <p:nvPr>
            <p:ph type="body" sz="quarter" idx="15"/>
          </p:nvPr>
        </p:nvSpPr>
        <p:spPr/>
        <p:txBody>
          <a:bodyPr/>
          <a:lstStyle/>
          <a:p>
            <a:r>
              <a:rPr lang="en-US" dirty="0" err="1" smtClean="0"/>
              <a:t>Filtros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37</a:t>
            </a:fld>
            <a:endParaRPr lang="en-US" noProof="1"/>
          </a:p>
        </p:txBody>
      </p:sp>
      <p:sp>
        <p:nvSpPr>
          <p:cNvPr id="5" name="Espaço Reservado para Conteúdo 4"/>
          <p:cNvSpPr>
            <a:spLocks noGrp="1"/>
          </p:cNvSpPr>
          <p:nvPr>
            <p:ph sz="quarter" idx="1"/>
          </p:nvPr>
        </p:nvSpPr>
        <p:spPr/>
        <p:txBody>
          <a:bodyPr/>
          <a:lstStyle/>
          <a:p>
            <a:r>
              <a:rPr lang="pt-BR" b="1" dirty="0" err="1" smtClean="0"/>
              <a:t>Kernels</a:t>
            </a:r>
            <a:r>
              <a:rPr lang="pt-BR" dirty="0" smtClean="0"/>
              <a:t> </a:t>
            </a:r>
            <a:r>
              <a:rPr lang="pt-BR" dirty="0"/>
              <a:t>em visão computacional são matrizes, usadas para realizar algum tipo de </a:t>
            </a:r>
            <a:r>
              <a:rPr lang="pt-BR" dirty="0" smtClean="0"/>
              <a:t>transformação </a:t>
            </a:r>
            <a:r>
              <a:rPr lang="pt-BR" dirty="0"/>
              <a:t>em nossos dados. </a:t>
            </a:r>
            <a:r>
              <a:rPr lang="pt-BR" dirty="0" smtClean="0"/>
              <a:t>Estas transformações são aplicados por um processo chamado </a:t>
            </a:r>
            <a:r>
              <a:rPr lang="pt-BR" b="1" dirty="0" err="1" smtClean="0"/>
              <a:t>convolução</a:t>
            </a:r>
            <a:r>
              <a:rPr lang="pt-BR" dirty="0" smtClean="0"/>
              <a:t>.</a:t>
            </a:r>
          </a:p>
          <a:p>
            <a:r>
              <a:rPr lang="pt-BR" dirty="0" err="1" smtClean="0"/>
              <a:t>Convoluções</a:t>
            </a:r>
            <a:r>
              <a:rPr lang="pt-BR" dirty="0" smtClean="0"/>
              <a:t> </a:t>
            </a:r>
            <a:r>
              <a:rPr lang="pt-BR" dirty="0"/>
              <a:t>são operações matemáticas entre duas funções que criam uma terceira função. No processamento de imagens, passa-se por cada pixel para fazer um cálculo com o pixel e seus vizinhos.</a:t>
            </a:r>
          </a:p>
          <a:p>
            <a:r>
              <a:rPr lang="pt-BR" dirty="0"/>
              <a:t>Os </a:t>
            </a:r>
            <a:r>
              <a:rPr lang="pt-BR" dirty="0" err="1"/>
              <a:t>kernels</a:t>
            </a:r>
            <a:r>
              <a:rPr lang="pt-BR" dirty="0"/>
              <a:t> definirão o tamanho da </a:t>
            </a:r>
            <a:r>
              <a:rPr lang="pt-BR" dirty="0" err="1"/>
              <a:t>convolução</a:t>
            </a:r>
            <a:r>
              <a:rPr lang="pt-BR" dirty="0"/>
              <a:t>, os pesos aplicados a ela e um ponto de ancoragem geralmente posicionado no centro</a:t>
            </a:r>
            <a:r>
              <a:rPr lang="pt-BR" dirty="0" smtClean="0"/>
              <a:t>.</a:t>
            </a:r>
            <a:endParaRPr lang="en-US" dirty="0"/>
          </a:p>
        </p:txBody>
      </p:sp>
    </p:spTree>
    <p:extLst>
      <p:ext uri="{BB962C8B-B14F-4D97-AF65-F5344CB8AC3E}">
        <p14:creationId xmlns:p14="http://schemas.microsoft.com/office/powerpoint/2010/main" val="554194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Exemplos de </a:t>
            </a:r>
            <a:r>
              <a:rPr lang="pt-BR" dirty="0" err="1" smtClean="0"/>
              <a:t>Kernels</a:t>
            </a:r>
            <a:endParaRPr lang="en-US" dirty="0"/>
          </a:p>
        </p:txBody>
      </p:sp>
      <p:sp>
        <p:nvSpPr>
          <p:cNvPr id="3" name="Espaço Reservado para Texto 2"/>
          <p:cNvSpPr>
            <a:spLocks noGrp="1"/>
          </p:cNvSpPr>
          <p:nvPr>
            <p:ph type="body" sz="quarter" idx="15"/>
          </p:nvPr>
        </p:nvSpPr>
        <p:spPr/>
        <p:txBody>
          <a:bodyPr/>
          <a:lstStyle/>
          <a:p>
            <a:r>
              <a:rPr lang="en-US" smtClean="0"/>
              <a:t>Filtros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38</a:t>
            </a:fld>
            <a:endParaRPr lang="en-US" noProof="1"/>
          </a:p>
        </p:txBody>
      </p:sp>
      <p:sp>
        <p:nvSpPr>
          <p:cNvPr id="5" name="Espaço Reservado para Conteúdo 4"/>
          <p:cNvSpPr>
            <a:spLocks noGrp="1"/>
          </p:cNvSpPr>
          <p:nvPr>
            <p:ph sz="quarter" idx="1"/>
          </p:nvPr>
        </p:nvSpPr>
        <p:spPr/>
        <p:txBody>
          <a:bodyPr/>
          <a:lstStyle/>
          <a:p>
            <a:r>
              <a:rPr lang="pt-BR" dirty="0" err="1" smtClean="0"/>
              <a:t>Kernels</a:t>
            </a:r>
            <a:r>
              <a:rPr lang="pt-BR" dirty="0" smtClean="0"/>
              <a:t> podem ser usados para desfocar</a:t>
            </a:r>
            <a:r>
              <a:rPr lang="pt-BR" dirty="0"/>
              <a:t>, aumentar a nitidez, gravar em relevo, detectar bordas e muito mais. Isso é feito fazendo uma </a:t>
            </a:r>
            <a:r>
              <a:rPr lang="pt-BR" b="1" dirty="0" err="1"/>
              <a:t>convolução</a:t>
            </a:r>
            <a:r>
              <a:rPr lang="pt-BR" dirty="0"/>
              <a:t> entre </a:t>
            </a:r>
            <a:r>
              <a:rPr lang="pt-BR" b="1" dirty="0"/>
              <a:t>um </a:t>
            </a:r>
            <a:r>
              <a:rPr lang="pt-BR" b="1" dirty="0" err="1"/>
              <a:t>kernel</a:t>
            </a:r>
            <a:r>
              <a:rPr lang="pt-BR" b="1" dirty="0"/>
              <a:t> </a:t>
            </a:r>
            <a:r>
              <a:rPr lang="pt-BR" dirty="0"/>
              <a:t>e </a:t>
            </a:r>
            <a:r>
              <a:rPr lang="pt-BR" b="1" dirty="0"/>
              <a:t>uma </a:t>
            </a:r>
            <a:r>
              <a:rPr lang="pt-BR" b="1" dirty="0" smtClean="0"/>
              <a:t>imagem</a:t>
            </a:r>
            <a:r>
              <a:rPr lang="pt-BR" dirty="0" smtClean="0"/>
              <a:t>, podemos ver alguns exemplos abaixo:</a:t>
            </a:r>
            <a:endParaRPr lang="en-US" dirty="0"/>
          </a:p>
        </p:txBody>
      </p:sp>
      <p:pic>
        <p:nvPicPr>
          <p:cNvPr id="6" name="Imagem 5"/>
          <p:cNvPicPr>
            <a:picLocks noChangeAspect="1"/>
          </p:cNvPicPr>
          <p:nvPr/>
        </p:nvPicPr>
        <p:blipFill>
          <a:blip r:embed="rId2"/>
          <a:stretch>
            <a:fillRect/>
          </a:stretch>
        </p:blipFill>
        <p:spPr>
          <a:xfrm>
            <a:off x="1016895" y="2222512"/>
            <a:ext cx="3976524" cy="3324207"/>
          </a:xfrm>
          <a:prstGeom prst="rect">
            <a:avLst/>
          </a:prstGeom>
        </p:spPr>
      </p:pic>
      <p:pic>
        <p:nvPicPr>
          <p:cNvPr id="7" name="Imagem 6"/>
          <p:cNvPicPr>
            <a:picLocks noChangeAspect="1"/>
          </p:cNvPicPr>
          <p:nvPr/>
        </p:nvPicPr>
        <p:blipFill>
          <a:blip r:embed="rId3"/>
          <a:stretch>
            <a:fillRect/>
          </a:stretch>
        </p:blipFill>
        <p:spPr>
          <a:xfrm>
            <a:off x="5711485" y="2222512"/>
            <a:ext cx="3932108" cy="3301154"/>
          </a:xfrm>
          <a:prstGeom prst="rect">
            <a:avLst/>
          </a:prstGeom>
        </p:spPr>
      </p:pic>
    </p:spTree>
    <p:extLst>
      <p:ext uri="{BB962C8B-B14F-4D97-AF65-F5344CB8AC3E}">
        <p14:creationId xmlns:p14="http://schemas.microsoft.com/office/powerpoint/2010/main" val="30763302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Kernels</a:t>
            </a:r>
            <a:r>
              <a:rPr lang="pt-BR" dirty="0" smtClean="0"/>
              <a:t> e </a:t>
            </a:r>
            <a:r>
              <a:rPr lang="pt-BR" dirty="0" err="1" smtClean="0"/>
              <a:t>Convolução</a:t>
            </a:r>
            <a:endParaRPr lang="en-US" dirty="0"/>
          </a:p>
        </p:txBody>
      </p:sp>
      <p:sp>
        <p:nvSpPr>
          <p:cNvPr id="3" name="Espaço Reservado para Texto 2"/>
          <p:cNvSpPr>
            <a:spLocks noGrp="1"/>
          </p:cNvSpPr>
          <p:nvPr>
            <p:ph type="body" sz="quarter" idx="15"/>
          </p:nvPr>
        </p:nvSpPr>
        <p:spPr/>
        <p:txBody>
          <a:bodyPr/>
          <a:lstStyle/>
          <a:p>
            <a:r>
              <a:rPr lang="en-US" smtClean="0"/>
              <a:t>Filtros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39</a:t>
            </a:fld>
            <a:endParaRPr lang="en-US" noProof="1"/>
          </a:p>
        </p:txBody>
      </p:sp>
      <p:pic>
        <p:nvPicPr>
          <p:cNvPr id="6" name="Espaço Reservado para Conteúdo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36019" y="1665287"/>
            <a:ext cx="6096000" cy="3429000"/>
          </a:xfrm>
        </p:spPr>
      </p:pic>
    </p:spTree>
    <p:extLst>
      <p:ext uri="{BB962C8B-B14F-4D97-AF65-F5344CB8AC3E}">
        <p14:creationId xmlns:p14="http://schemas.microsoft.com/office/powerpoint/2010/main" val="1690659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Como o computador vê?</a:t>
            </a:r>
            <a:endParaRPr lang="en-US" dirty="0"/>
          </a:p>
        </p:txBody>
      </p:sp>
      <p:sp>
        <p:nvSpPr>
          <p:cNvPr id="3" name="Espaço Reservado para Texto 2"/>
          <p:cNvSpPr>
            <a:spLocks noGrp="1"/>
          </p:cNvSpPr>
          <p:nvPr>
            <p:ph type="body" sz="quarter" idx="15"/>
          </p:nvPr>
        </p:nvSpPr>
        <p:spPr/>
        <p:txBody>
          <a:bodyPr/>
          <a:lstStyle/>
          <a:p>
            <a:r>
              <a:rPr lang="en-US" smtClean="0"/>
              <a:t>Introdução</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a:t>
            </a:fld>
            <a:endParaRPr lang="en-US" noProof="1"/>
          </a:p>
        </p:txBody>
      </p:sp>
      <p:sp>
        <p:nvSpPr>
          <p:cNvPr id="7" name="Retângulo 6"/>
          <p:cNvSpPr/>
          <p:nvPr/>
        </p:nvSpPr>
        <p:spPr>
          <a:xfrm>
            <a:off x="1429028" y="5259308"/>
            <a:ext cx="8109977" cy="369332"/>
          </a:xfrm>
          <a:prstGeom prst="rect">
            <a:avLst/>
          </a:prstGeom>
        </p:spPr>
        <p:txBody>
          <a:bodyPr wrap="none">
            <a:spAutoFit/>
          </a:bodyPr>
          <a:lstStyle/>
          <a:p>
            <a:r>
              <a:rPr lang="en-US" dirty="0"/>
              <a:t>Fonte: https://www.kdnuggets.com/2019/12/convert-rgb-image-grayscale.html</a:t>
            </a:r>
          </a:p>
        </p:txBody>
      </p:sp>
      <p:pic>
        <p:nvPicPr>
          <p:cNvPr id="2052" name="Picture 4" descr="Three dimensional image array structure"/>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365399" y="905252"/>
            <a:ext cx="4344601" cy="41687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gur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32552" y="1448698"/>
            <a:ext cx="4927599" cy="3081883"/>
          </a:xfrm>
          <a:prstGeom prst="rect">
            <a:avLst/>
          </a:prstGeom>
          <a:noFill/>
          <a:extLst>
            <a:ext uri="{909E8E84-426E-40DD-AFC4-6F175D3DCCD1}">
              <a14:hiddenFill xmlns:a14="http://schemas.microsoft.com/office/drawing/2010/main">
                <a:solidFill>
                  <a:srgbClr val="FFFFFF"/>
                </a:solidFill>
              </a14:hiddenFill>
            </a:ext>
          </a:extLst>
        </p:spPr>
      </p:pic>
      <p:sp>
        <p:nvSpPr>
          <p:cNvPr id="10" name="Seta para a Direita 9"/>
          <p:cNvSpPr/>
          <p:nvPr/>
        </p:nvSpPr>
        <p:spPr>
          <a:xfrm>
            <a:off x="5569871" y="2549469"/>
            <a:ext cx="795528" cy="880341"/>
          </a:xfrm>
          <a:prstGeom prst="rightArrow">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29630000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Filtros no </a:t>
            </a:r>
            <a:r>
              <a:rPr lang="pt-BR" dirty="0" err="1" smtClean="0"/>
              <a:t>OpenCV</a:t>
            </a:r>
            <a:endParaRPr lang="en-US" dirty="0"/>
          </a:p>
        </p:txBody>
      </p:sp>
      <p:sp>
        <p:nvSpPr>
          <p:cNvPr id="3" name="Espaço Reservado para Texto 2"/>
          <p:cNvSpPr>
            <a:spLocks noGrp="1"/>
          </p:cNvSpPr>
          <p:nvPr>
            <p:ph type="body" sz="quarter" idx="15"/>
          </p:nvPr>
        </p:nvSpPr>
        <p:spPr/>
        <p:txBody>
          <a:bodyPr/>
          <a:lstStyle/>
          <a:p>
            <a:r>
              <a:rPr lang="en-US" smtClean="0"/>
              <a:t>Filtros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40</a:t>
            </a:fld>
            <a:endParaRPr lang="en-US" noProof="1"/>
          </a:p>
        </p:txBody>
      </p:sp>
      <p:sp>
        <p:nvSpPr>
          <p:cNvPr id="5" name="Espaço Reservado para Conteúdo 4"/>
          <p:cNvSpPr>
            <a:spLocks noGrp="1"/>
          </p:cNvSpPr>
          <p:nvPr>
            <p:ph sz="quarter" idx="1"/>
          </p:nvPr>
        </p:nvSpPr>
        <p:spPr/>
        <p:txBody>
          <a:bodyPr/>
          <a:lstStyle/>
          <a:p>
            <a:r>
              <a:rPr lang="pt-BR" dirty="0" err="1"/>
              <a:t>OpenCV</a:t>
            </a:r>
            <a:r>
              <a:rPr lang="pt-BR" dirty="0"/>
              <a:t> fornece </a:t>
            </a:r>
            <a:r>
              <a:rPr lang="pt-BR" dirty="0" smtClean="0"/>
              <a:t>a </a:t>
            </a:r>
            <a:r>
              <a:rPr lang="pt-BR" dirty="0"/>
              <a:t>função cv.filter2D ( ) para </a:t>
            </a:r>
            <a:r>
              <a:rPr lang="pt-BR" dirty="0" err="1"/>
              <a:t>convolucionar</a:t>
            </a:r>
            <a:r>
              <a:rPr lang="pt-BR" dirty="0"/>
              <a:t> um </a:t>
            </a:r>
            <a:r>
              <a:rPr lang="pt-BR" dirty="0" smtClean="0"/>
              <a:t>determinado </a:t>
            </a:r>
            <a:r>
              <a:rPr lang="pt-BR" dirty="0" err="1" smtClean="0"/>
              <a:t>kernel</a:t>
            </a:r>
            <a:r>
              <a:rPr lang="pt-BR" dirty="0" smtClean="0"/>
              <a:t> </a:t>
            </a:r>
            <a:r>
              <a:rPr lang="pt-BR" dirty="0"/>
              <a:t>com uma imagem</a:t>
            </a:r>
            <a:r>
              <a:rPr lang="pt-BR" dirty="0" smtClean="0"/>
              <a:t>.</a:t>
            </a:r>
          </a:p>
          <a:p>
            <a:r>
              <a:rPr lang="pt-BR" dirty="0" smtClean="0"/>
              <a:t>Passamos como parâmetros: a </a:t>
            </a:r>
            <a:r>
              <a:rPr lang="pt-BR" dirty="0" smtClean="0">
                <a:latin typeface="Courier New" panose="02070309020205020404" pitchFamily="49" charset="0"/>
                <a:cs typeface="Courier New" panose="02070309020205020404" pitchFamily="49" charset="0"/>
              </a:rPr>
              <a:t>imagem</a:t>
            </a:r>
            <a:r>
              <a:rPr lang="pt-BR" dirty="0" smtClean="0"/>
              <a:t>, </a:t>
            </a:r>
            <a:r>
              <a:rPr lang="pt-BR" dirty="0" smtClean="0">
                <a:latin typeface="Courier New" panose="02070309020205020404" pitchFamily="49" charset="0"/>
                <a:cs typeface="Courier New" panose="02070309020205020404" pitchFamily="49" charset="0"/>
              </a:rPr>
              <a:t>-1</a:t>
            </a:r>
            <a:r>
              <a:rPr lang="pt-BR" dirty="0" smtClean="0"/>
              <a:t> para ter mesmo </a:t>
            </a:r>
            <a:r>
              <a:rPr lang="pt-BR" dirty="0" err="1" smtClean="0">
                <a:latin typeface="Courier New" panose="02070309020205020404" pitchFamily="49" charset="0"/>
                <a:cs typeface="Courier New" panose="02070309020205020404" pitchFamily="49" charset="0"/>
              </a:rPr>
              <a:t>depth</a:t>
            </a:r>
            <a:r>
              <a:rPr lang="pt-BR" dirty="0" smtClean="0"/>
              <a:t> que a imagem original, e o </a:t>
            </a:r>
            <a:r>
              <a:rPr lang="pt-BR" dirty="0" err="1" smtClean="0">
                <a:latin typeface="Courier New" panose="02070309020205020404" pitchFamily="49" charset="0"/>
                <a:cs typeface="Courier New" panose="02070309020205020404" pitchFamily="49" charset="0"/>
              </a:rPr>
              <a:t>kernel</a:t>
            </a:r>
            <a:r>
              <a:rPr lang="pt-BR" dirty="0" smtClean="0"/>
              <a:t>.</a:t>
            </a:r>
          </a:p>
          <a:p>
            <a:r>
              <a:rPr lang="pt-BR" dirty="0" smtClean="0"/>
              <a:t>O </a:t>
            </a:r>
            <a:r>
              <a:rPr lang="pt-BR" dirty="0" err="1" smtClean="0"/>
              <a:t>kernel</a:t>
            </a:r>
            <a:r>
              <a:rPr lang="pt-BR" dirty="0" smtClean="0"/>
              <a:t> deve ser um </a:t>
            </a:r>
            <a:r>
              <a:rPr lang="pt-BR" dirty="0" err="1" smtClean="0"/>
              <a:t>numpy</a:t>
            </a:r>
            <a:r>
              <a:rPr lang="pt-BR" dirty="0"/>
              <a:t> </a:t>
            </a:r>
            <a:r>
              <a:rPr lang="pt-BR" dirty="0" err="1" smtClean="0"/>
              <a:t>array</a:t>
            </a:r>
            <a:r>
              <a:rPr lang="pt-BR" dirty="0" smtClean="0"/>
              <a:t>, e de acordo com os valores serão aplicados resultados diferentes na imagem.</a:t>
            </a:r>
            <a:endParaRPr lang="pt-BR" dirty="0"/>
          </a:p>
          <a:p>
            <a:endParaRPr lang="en-US" dirty="0"/>
          </a:p>
        </p:txBody>
      </p:sp>
      <p:pic>
        <p:nvPicPr>
          <p:cNvPr id="13" name="Espaço Reservado para Conteúdo 5"/>
          <p:cNvPicPr>
            <a:picLocks noChangeAspect="1"/>
          </p:cNvPicPr>
          <p:nvPr/>
        </p:nvPicPr>
        <p:blipFill>
          <a:blip r:embed="rId2"/>
          <a:stretch>
            <a:fillRect/>
          </a:stretch>
        </p:blipFill>
        <p:spPr>
          <a:xfrm>
            <a:off x="4126817" y="3062523"/>
            <a:ext cx="2714689" cy="2484197"/>
          </a:xfrm>
          <a:prstGeom prst="rect">
            <a:avLst/>
          </a:prstGeom>
        </p:spPr>
      </p:pic>
      <p:sp>
        <p:nvSpPr>
          <p:cNvPr id="11" name="Retângulo 10"/>
          <p:cNvSpPr/>
          <p:nvPr/>
        </p:nvSpPr>
        <p:spPr>
          <a:xfrm>
            <a:off x="4026716" y="3389152"/>
            <a:ext cx="2873513" cy="1283516"/>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22283211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a:t>
            </a:r>
            <a:endParaRPr lang="en-US" dirty="0"/>
          </a:p>
        </p:txBody>
      </p:sp>
      <p:sp>
        <p:nvSpPr>
          <p:cNvPr id="3" name="Espaço Reservado para Texto 2"/>
          <p:cNvSpPr>
            <a:spLocks noGrp="1"/>
          </p:cNvSpPr>
          <p:nvPr>
            <p:ph type="body" sz="quarter" idx="15"/>
          </p:nvPr>
        </p:nvSpPr>
        <p:spPr/>
        <p:txBody>
          <a:bodyPr/>
          <a:lstStyle/>
          <a:p>
            <a:r>
              <a:rPr lang="en-US" smtClean="0"/>
              <a:t>Filtros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41</a:t>
            </a:fld>
            <a:endParaRPr lang="en-US" noProof="1"/>
          </a:p>
        </p:txBody>
      </p:sp>
      <p:pic>
        <p:nvPicPr>
          <p:cNvPr id="6" name="Imagem 5"/>
          <p:cNvPicPr>
            <a:picLocks noChangeAspect="1"/>
          </p:cNvPicPr>
          <p:nvPr/>
        </p:nvPicPr>
        <p:blipFill>
          <a:blip r:embed="rId2"/>
          <a:stretch>
            <a:fillRect/>
          </a:stretch>
        </p:blipFill>
        <p:spPr>
          <a:xfrm>
            <a:off x="340580" y="2485376"/>
            <a:ext cx="3413871" cy="1924002"/>
          </a:xfrm>
          <a:prstGeom prst="rect">
            <a:avLst/>
          </a:prstGeom>
        </p:spPr>
      </p:pic>
      <p:pic>
        <p:nvPicPr>
          <p:cNvPr id="7"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200" y="2485376"/>
            <a:ext cx="2084286" cy="5042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645" y="3790255"/>
            <a:ext cx="2041063" cy="53307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p:cNvPicPr>
            <a:picLocks noChangeAspect="1"/>
          </p:cNvPicPr>
          <p:nvPr/>
        </p:nvPicPr>
        <p:blipFill>
          <a:blip r:embed="rId5"/>
          <a:stretch>
            <a:fillRect/>
          </a:stretch>
        </p:blipFill>
        <p:spPr>
          <a:xfrm>
            <a:off x="7186186" y="1312774"/>
            <a:ext cx="3423514" cy="1908598"/>
          </a:xfrm>
          <a:prstGeom prst="rect">
            <a:avLst/>
          </a:prstGeom>
        </p:spPr>
      </p:pic>
      <p:pic>
        <p:nvPicPr>
          <p:cNvPr id="10" name="Imagem 9"/>
          <p:cNvPicPr>
            <a:picLocks noChangeAspect="1"/>
          </p:cNvPicPr>
          <p:nvPr/>
        </p:nvPicPr>
        <p:blipFill>
          <a:blip r:embed="rId6"/>
          <a:stretch>
            <a:fillRect/>
          </a:stretch>
        </p:blipFill>
        <p:spPr>
          <a:xfrm>
            <a:off x="7187581" y="3447377"/>
            <a:ext cx="3422119" cy="1924002"/>
          </a:xfrm>
          <a:prstGeom prst="rect">
            <a:avLst/>
          </a:prstGeom>
        </p:spPr>
      </p:pic>
      <p:sp>
        <p:nvSpPr>
          <p:cNvPr id="5" name="Seta para a Direita 4"/>
          <p:cNvSpPr/>
          <p:nvPr/>
        </p:nvSpPr>
        <p:spPr>
          <a:xfrm>
            <a:off x="3967993" y="2559759"/>
            <a:ext cx="218113" cy="355496"/>
          </a:xfrm>
          <a:prstGeom prst="rightArrow">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1" name="Seta para a Direita 10"/>
          <p:cNvSpPr/>
          <p:nvPr/>
        </p:nvSpPr>
        <p:spPr>
          <a:xfrm>
            <a:off x="3967993" y="3879046"/>
            <a:ext cx="218113" cy="355496"/>
          </a:xfrm>
          <a:prstGeom prst="rightArrow">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2" name="Seta para a Direita 11"/>
          <p:cNvSpPr/>
          <p:nvPr/>
        </p:nvSpPr>
        <p:spPr>
          <a:xfrm>
            <a:off x="6666690" y="2559759"/>
            <a:ext cx="218113" cy="355496"/>
          </a:xfrm>
          <a:prstGeom prst="rightArrow">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3" name="Seta para a Direita 12"/>
          <p:cNvSpPr/>
          <p:nvPr/>
        </p:nvSpPr>
        <p:spPr>
          <a:xfrm>
            <a:off x="6666690" y="3879046"/>
            <a:ext cx="218113" cy="355496"/>
          </a:xfrm>
          <a:prstGeom prst="rightArrow">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12035136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Blur</a:t>
            </a:r>
            <a:r>
              <a:rPr lang="pt-BR" dirty="0" smtClean="0"/>
              <a:t> - Suavização</a:t>
            </a:r>
            <a:endParaRPr lang="en-US" dirty="0"/>
          </a:p>
        </p:txBody>
      </p:sp>
      <p:sp>
        <p:nvSpPr>
          <p:cNvPr id="3" name="Espaço Reservado para Texto 2"/>
          <p:cNvSpPr>
            <a:spLocks noGrp="1"/>
          </p:cNvSpPr>
          <p:nvPr>
            <p:ph type="body" sz="quarter" idx="15"/>
          </p:nvPr>
        </p:nvSpPr>
        <p:spPr/>
        <p:txBody>
          <a:bodyPr/>
          <a:lstStyle/>
          <a:p>
            <a:r>
              <a:rPr lang="en-US" smtClean="0"/>
              <a:t>Filtros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42</a:t>
            </a:fld>
            <a:endParaRPr lang="en-US" noProof="1"/>
          </a:p>
        </p:txBody>
      </p:sp>
      <p:sp>
        <p:nvSpPr>
          <p:cNvPr id="5" name="Espaço Reservado para Conteúdo 4"/>
          <p:cNvSpPr>
            <a:spLocks noGrp="1"/>
          </p:cNvSpPr>
          <p:nvPr>
            <p:ph sz="quarter" idx="1"/>
          </p:nvPr>
        </p:nvSpPr>
        <p:spPr/>
        <p:txBody>
          <a:bodyPr/>
          <a:lstStyle/>
          <a:p>
            <a:r>
              <a:rPr lang="pt-BR" dirty="0"/>
              <a:t>O </a:t>
            </a:r>
            <a:r>
              <a:rPr lang="pt-BR" dirty="0" err="1"/>
              <a:t>OpenCV</a:t>
            </a:r>
            <a:r>
              <a:rPr lang="pt-BR" dirty="0"/>
              <a:t> tem algumas funções úteis para filtrar </a:t>
            </a:r>
            <a:r>
              <a:rPr lang="pt-BR" dirty="0" smtClean="0"/>
              <a:t>imagens sem precisar definir o </a:t>
            </a:r>
            <a:r>
              <a:rPr lang="pt-BR" dirty="0" err="1" smtClean="0"/>
              <a:t>kernel</a:t>
            </a:r>
            <a:r>
              <a:rPr lang="pt-BR" dirty="0" smtClean="0"/>
              <a:t> manualmente.</a:t>
            </a:r>
          </a:p>
          <a:p>
            <a:r>
              <a:rPr lang="en-US" b="1" i="1" dirty="0" err="1" smtClean="0"/>
              <a:t>Suavização</a:t>
            </a:r>
            <a:r>
              <a:rPr lang="en-US" dirty="0"/>
              <a:t> </a:t>
            </a:r>
            <a:r>
              <a:rPr lang="en-US" dirty="0" smtClean="0"/>
              <a:t>é </a:t>
            </a:r>
            <a:r>
              <a:rPr lang="en-US" dirty="0" err="1" smtClean="0"/>
              <a:t>uma</a:t>
            </a:r>
            <a:r>
              <a:rPr lang="en-US" dirty="0" smtClean="0"/>
              <a:t> </a:t>
            </a:r>
            <a:r>
              <a:rPr lang="en-US" dirty="0" err="1" smtClean="0"/>
              <a:t>técnica</a:t>
            </a:r>
            <a:r>
              <a:rPr lang="en-US" dirty="0" smtClean="0"/>
              <a:t> simples </a:t>
            </a:r>
            <a:r>
              <a:rPr lang="en-US" dirty="0" err="1" smtClean="0"/>
              <a:t>frequentemente</a:t>
            </a:r>
            <a:r>
              <a:rPr lang="en-US" dirty="0" smtClean="0"/>
              <a:t> </a:t>
            </a:r>
            <a:r>
              <a:rPr lang="en-US" dirty="0" err="1" smtClean="0"/>
              <a:t>utilizada</a:t>
            </a:r>
            <a:r>
              <a:rPr lang="en-US" dirty="0" smtClean="0"/>
              <a:t> no </a:t>
            </a:r>
            <a:r>
              <a:rPr lang="en-US" dirty="0" err="1" smtClean="0"/>
              <a:t>processamento</a:t>
            </a:r>
            <a:r>
              <a:rPr lang="en-US" dirty="0" smtClean="0"/>
              <a:t> de </a:t>
            </a:r>
            <a:r>
              <a:rPr lang="en-US" dirty="0" err="1" smtClean="0"/>
              <a:t>imagens</a:t>
            </a:r>
            <a:r>
              <a:rPr lang="en-US" dirty="0" smtClean="0"/>
              <a:t> para </a:t>
            </a:r>
            <a:r>
              <a:rPr lang="en-US" b="1" dirty="0" err="1" smtClean="0"/>
              <a:t>reduzir</a:t>
            </a:r>
            <a:r>
              <a:rPr lang="en-US" b="1" dirty="0" smtClean="0"/>
              <a:t> </a:t>
            </a:r>
            <a:r>
              <a:rPr lang="en-US" b="1" dirty="0" err="1" smtClean="0"/>
              <a:t>ruídos</a:t>
            </a:r>
            <a:r>
              <a:rPr lang="en-US" b="1" dirty="0" smtClean="0"/>
              <a:t> </a:t>
            </a:r>
            <a:r>
              <a:rPr lang="en-US" dirty="0" err="1" smtClean="0"/>
              <a:t>em</a:t>
            </a:r>
            <a:r>
              <a:rPr lang="en-US" dirty="0" smtClean="0"/>
              <a:t> </a:t>
            </a:r>
            <a:r>
              <a:rPr lang="en-US" dirty="0" err="1" smtClean="0"/>
              <a:t>uma</a:t>
            </a:r>
            <a:r>
              <a:rPr lang="en-US" dirty="0" smtClean="0"/>
              <a:t> </a:t>
            </a:r>
            <a:r>
              <a:rPr lang="en-US" dirty="0" err="1" smtClean="0"/>
              <a:t>imagem</a:t>
            </a:r>
            <a:r>
              <a:rPr lang="en-US" dirty="0" smtClean="0"/>
              <a:t>.</a:t>
            </a:r>
            <a:endParaRPr lang="en-US" dirty="0"/>
          </a:p>
          <a:p>
            <a:r>
              <a:rPr lang="pt-BR" dirty="0" smtClean="0"/>
              <a:t>Podemos </a:t>
            </a:r>
            <a:r>
              <a:rPr lang="pt-BR" dirty="0"/>
              <a:t>usar </a:t>
            </a:r>
            <a:r>
              <a:rPr lang="pt-BR" dirty="0" smtClean="0">
                <a:latin typeface="Courier New" panose="02070309020205020404" pitchFamily="49" charset="0"/>
                <a:cs typeface="Courier New" panose="02070309020205020404" pitchFamily="49" charset="0"/>
              </a:rPr>
              <a:t>cv2.blur() </a:t>
            </a:r>
            <a:r>
              <a:rPr lang="pt-BR" dirty="0"/>
              <a:t>para aplicar um desfoque </a:t>
            </a:r>
            <a:r>
              <a:rPr lang="pt-BR" dirty="0" smtClean="0"/>
              <a:t>simples, que utiliza a média dos pixels, </a:t>
            </a:r>
            <a:r>
              <a:rPr lang="pt-BR" dirty="0"/>
              <a:t>e só precisamos passar a imagem e o tamanho do </a:t>
            </a:r>
            <a:r>
              <a:rPr lang="pt-BR" dirty="0" err="1"/>
              <a:t>kernel</a:t>
            </a:r>
            <a:r>
              <a:rPr lang="pt-BR" dirty="0" smtClean="0"/>
              <a:t>.</a:t>
            </a:r>
          </a:p>
          <a:p>
            <a:r>
              <a:rPr lang="pt-BR" dirty="0" smtClean="0"/>
              <a:t>Temos também outros métodos alternativos de suavização, alguns exemplos comuns são as funções </a:t>
            </a:r>
            <a:r>
              <a:rPr lang="en-US" dirty="0" smtClean="0">
                <a:latin typeface="Courier New" panose="02070309020205020404" pitchFamily="49" charset="0"/>
                <a:cs typeface="Courier New" panose="02070309020205020404" pitchFamily="49" charset="0"/>
              </a:rPr>
              <a:t>cv2.GaussianBlur(), </a:t>
            </a:r>
            <a:r>
              <a:rPr lang="en-US" dirty="0" smtClean="0">
                <a:latin typeface="+mj-lt"/>
                <a:cs typeface="Courier New" panose="02070309020205020404" pitchFamily="49" charset="0"/>
              </a:rPr>
              <a:t>que </a:t>
            </a:r>
            <a:r>
              <a:rPr lang="en-US" dirty="0" err="1" smtClean="0">
                <a:latin typeface="+mj-lt"/>
                <a:cs typeface="Courier New" panose="02070309020205020404" pitchFamily="49" charset="0"/>
              </a:rPr>
              <a:t>utiliza</a:t>
            </a:r>
            <a:r>
              <a:rPr lang="en-US" dirty="0" smtClean="0">
                <a:latin typeface="+mj-lt"/>
                <a:cs typeface="Courier New" panose="02070309020205020404" pitchFamily="49" charset="0"/>
              </a:rPr>
              <a:t> um </a:t>
            </a:r>
            <a:r>
              <a:rPr lang="en-US" dirty="0" err="1" smtClean="0">
                <a:latin typeface="+mj-lt"/>
                <a:cs typeface="Courier New" panose="02070309020205020404" pitchFamily="49" charset="0"/>
              </a:rPr>
              <a:t>filtro</a:t>
            </a:r>
            <a:r>
              <a:rPr lang="en-US" dirty="0" smtClean="0">
                <a:latin typeface="+mj-lt"/>
                <a:cs typeface="Courier New" panose="02070309020205020404" pitchFamily="49" charset="0"/>
              </a:rPr>
              <a:t> </a:t>
            </a:r>
            <a:r>
              <a:rPr lang="en-US" dirty="0" err="1" smtClean="0">
                <a:latin typeface="+mj-lt"/>
                <a:cs typeface="Courier New" panose="02070309020205020404" pitchFamily="49" charset="0"/>
              </a:rPr>
              <a:t>gaussiano</a:t>
            </a:r>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e</a:t>
            </a:r>
            <a:r>
              <a:rPr lang="en-US" dirty="0" smtClean="0">
                <a:latin typeface="Courier New" panose="02070309020205020404" pitchFamily="49" charset="0"/>
                <a:cs typeface="Courier New" panose="02070309020205020404" pitchFamily="49" charset="0"/>
              </a:rPr>
              <a:t> cv2.medianBlur() </a:t>
            </a:r>
            <a:r>
              <a:rPr lang="en-US" dirty="0" err="1" smtClean="0">
                <a:latin typeface="+mj-lt"/>
                <a:cs typeface="Courier New" panose="02070309020205020404" pitchFamily="49" charset="0"/>
              </a:rPr>
              <a:t>em</a:t>
            </a:r>
            <a:r>
              <a:rPr lang="en-US" dirty="0" smtClean="0">
                <a:latin typeface="+mj-lt"/>
                <a:cs typeface="Courier New" panose="02070309020205020404" pitchFamily="49" charset="0"/>
              </a:rPr>
              <a:t> que </a:t>
            </a:r>
            <a:r>
              <a:rPr lang="pt-BR" dirty="0" smtClean="0">
                <a:latin typeface="+mj-lt"/>
                <a:cs typeface="Courier New" panose="02070309020205020404" pitchFamily="49" charset="0"/>
              </a:rPr>
              <a:t>o </a:t>
            </a:r>
            <a:r>
              <a:rPr lang="pt-BR" dirty="0">
                <a:latin typeface="+mj-lt"/>
                <a:cs typeface="Courier New" panose="02070309020205020404" pitchFamily="49" charset="0"/>
              </a:rPr>
              <a:t>elemento central da imagem é substituído pela mediana de todos os pixels na área do </a:t>
            </a:r>
            <a:r>
              <a:rPr lang="pt-BR" dirty="0" err="1">
                <a:latin typeface="+mj-lt"/>
                <a:cs typeface="Courier New" panose="02070309020205020404" pitchFamily="49" charset="0"/>
              </a:rPr>
              <a:t>kernel</a:t>
            </a:r>
            <a:r>
              <a:rPr lang="pt-BR" dirty="0" smtClean="0">
                <a:latin typeface="Courier New" panose="02070309020205020404" pitchFamily="49" charset="0"/>
                <a:cs typeface="Courier New" panose="02070309020205020404" pitchFamily="49" charset="0"/>
              </a:rPr>
              <a:t>.</a:t>
            </a:r>
            <a:endParaRPr lang="en-US" b="1" dirty="0">
              <a:solidFill>
                <a:srgbClr val="FF0000"/>
              </a:solidFill>
              <a:latin typeface="+mj-lt"/>
              <a:cs typeface="Courier New" panose="02070309020205020404" pitchFamily="49" charset="0"/>
            </a:endParaRPr>
          </a:p>
        </p:txBody>
      </p:sp>
    </p:spTree>
    <p:extLst>
      <p:ext uri="{BB962C8B-B14F-4D97-AF65-F5344CB8AC3E}">
        <p14:creationId xmlns:p14="http://schemas.microsoft.com/office/powerpoint/2010/main" val="35510745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Blur</a:t>
            </a:r>
            <a:r>
              <a:rPr lang="pt-BR" dirty="0" smtClean="0"/>
              <a:t> - Exemplos</a:t>
            </a:r>
            <a:endParaRPr lang="en-US" dirty="0"/>
          </a:p>
        </p:txBody>
      </p:sp>
      <p:sp>
        <p:nvSpPr>
          <p:cNvPr id="3" name="Espaço Reservado para Texto 2"/>
          <p:cNvSpPr>
            <a:spLocks noGrp="1"/>
          </p:cNvSpPr>
          <p:nvPr>
            <p:ph type="body" sz="quarter" idx="15"/>
          </p:nvPr>
        </p:nvSpPr>
        <p:spPr/>
        <p:txBody>
          <a:bodyPr/>
          <a:lstStyle/>
          <a:p>
            <a:r>
              <a:rPr lang="en-US" smtClean="0"/>
              <a:t>Filtros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43</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259200" y="2282586"/>
            <a:ext cx="3724694" cy="2100268"/>
          </a:xfrm>
          <a:prstGeom prst="rect">
            <a:avLst/>
          </a:prstGeom>
        </p:spPr>
      </p:pic>
      <p:pic>
        <p:nvPicPr>
          <p:cNvPr id="7" name="Imagem 6"/>
          <p:cNvPicPr>
            <a:picLocks noChangeAspect="1"/>
          </p:cNvPicPr>
          <p:nvPr/>
        </p:nvPicPr>
        <p:blipFill>
          <a:blip r:embed="rId3"/>
          <a:stretch>
            <a:fillRect/>
          </a:stretch>
        </p:blipFill>
        <p:spPr>
          <a:xfrm>
            <a:off x="5907250" y="1306384"/>
            <a:ext cx="2956085" cy="1831580"/>
          </a:xfrm>
          <a:prstGeom prst="rect">
            <a:avLst/>
          </a:prstGeom>
        </p:spPr>
      </p:pic>
      <p:pic>
        <p:nvPicPr>
          <p:cNvPr id="8" name="Imagem 7"/>
          <p:cNvPicPr>
            <a:picLocks noChangeAspect="1"/>
          </p:cNvPicPr>
          <p:nvPr/>
        </p:nvPicPr>
        <p:blipFill>
          <a:blip r:embed="rId4"/>
          <a:stretch>
            <a:fillRect/>
          </a:stretch>
        </p:blipFill>
        <p:spPr>
          <a:xfrm>
            <a:off x="7464843" y="3207741"/>
            <a:ext cx="2956085" cy="1861396"/>
          </a:xfrm>
          <a:prstGeom prst="rect">
            <a:avLst/>
          </a:prstGeom>
        </p:spPr>
      </p:pic>
      <p:pic>
        <p:nvPicPr>
          <p:cNvPr id="9" name="Imagem 8"/>
          <p:cNvPicPr>
            <a:picLocks noChangeAspect="1"/>
          </p:cNvPicPr>
          <p:nvPr/>
        </p:nvPicPr>
        <p:blipFill>
          <a:blip r:embed="rId5"/>
          <a:stretch>
            <a:fillRect/>
          </a:stretch>
        </p:blipFill>
        <p:spPr>
          <a:xfrm>
            <a:off x="4379369" y="3207741"/>
            <a:ext cx="2960344" cy="1861396"/>
          </a:xfrm>
          <a:prstGeom prst="rect">
            <a:avLst/>
          </a:prstGeom>
        </p:spPr>
      </p:pic>
      <p:sp>
        <p:nvSpPr>
          <p:cNvPr id="10" name="Retângulo 9"/>
          <p:cNvSpPr/>
          <p:nvPr/>
        </p:nvSpPr>
        <p:spPr>
          <a:xfrm>
            <a:off x="243298" y="2695492"/>
            <a:ext cx="3096250" cy="572494"/>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8695919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Detecção de Bordas</a:t>
            </a:r>
            <a:endParaRPr lang="en-US" dirty="0"/>
          </a:p>
        </p:txBody>
      </p:sp>
      <p:sp>
        <p:nvSpPr>
          <p:cNvPr id="3" name="Espaço Reservado para Texto 2"/>
          <p:cNvSpPr>
            <a:spLocks noGrp="1"/>
          </p:cNvSpPr>
          <p:nvPr>
            <p:ph type="body" sz="quarter" idx="15"/>
          </p:nvPr>
        </p:nvSpPr>
        <p:spPr/>
        <p:txBody>
          <a:bodyPr/>
          <a:lstStyle/>
          <a:p>
            <a:r>
              <a:rPr lang="en-US" smtClean="0"/>
              <a:t>Filtros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44</a:t>
            </a:fld>
            <a:endParaRPr lang="en-US" noProof="1"/>
          </a:p>
        </p:txBody>
      </p:sp>
      <p:sp>
        <p:nvSpPr>
          <p:cNvPr id="5" name="Espaço Reservado para Conteúdo 4"/>
          <p:cNvSpPr>
            <a:spLocks noGrp="1"/>
          </p:cNvSpPr>
          <p:nvPr>
            <p:ph sz="quarter" idx="1"/>
          </p:nvPr>
        </p:nvSpPr>
        <p:spPr/>
        <p:txBody>
          <a:bodyPr/>
          <a:lstStyle/>
          <a:p>
            <a:r>
              <a:rPr lang="pt-BR" dirty="0"/>
              <a:t>Uma borda </a:t>
            </a:r>
            <a:r>
              <a:rPr lang="pt-BR" dirty="0" smtClean="0"/>
              <a:t>é caracterizada </a:t>
            </a:r>
            <a:r>
              <a:rPr lang="pt-BR" dirty="0"/>
              <a:t>por uma variação abrupta entre os pixels vizinhos de uma imagem</a:t>
            </a:r>
            <a:r>
              <a:rPr lang="pt-BR" dirty="0" smtClean="0"/>
              <a:t>.</a:t>
            </a:r>
          </a:p>
          <a:p>
            <a:endParaRPr lang="en-US" dirty="0"/>
          </a:p>
        </p:txBody>
      </p:sp>
      <p:pic>
        <p:nvPicPr>
          <p:cNvPr id="8" name="Picture 2" descr="https://grupo-opencv-br.github.io/assets/img/imagens/cap1/img_linh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030" y="1752378"/>
            <a:ext cx="5504263" cy="3256044"/>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p:cNvSpPr/>
          <p:nvPr/>
        </p:nvSpPr>
        <p:spPr>
          <a:xfrm>
            <a:off x="1297469" y="4980600"/>
            <a:ext cx="8373386" cy="369332"/>
          </a:xfrm>
          <a:prstGeom prst="rect">
            <a:avLst/>
          </a:prstGeom>
        </p:spPr>
        <p:txBody>
          <a:bodyPr wrap="square">
            <a:spAutoFit/>
          </a:bodyPr>
          <a:lstStyle/>
          <a:p>
            <a:r>
              <a:rPr lang="en-US" dirty="0" smtClean="0"/>
              <a:t>Fonte: https</a:t>
            </a:r>
            <a:r>
              <a:rPr lang="en-US" dirty="0"/>
              <a:t>://grupo-opencv-br.github.io/assets/img/imagens/cap1/img_linha.png</a:t>
            </a:r>
          </a:p>
        </p:txBody>
      </p:sp>
    </p:spTree>
    <p:extLst>
      <p:ext uri="{BB962C8B-B14F-4D97-AF65-F5344CB8AC3E}">
        <p14:creationId xmlns:p14="http://schemas.microsoft.com/office/powerpoint/2010/main" val="2088819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Detecção de Bordas - Sobel</a:t>
            </a:r>
            <a:endParaRPr lang="en-US" dirty="0"/>
          </a:p>
        </p:txBody>
      </p:sp>
      <p:sp>
        <p:nvSpPr>
          <p:cNvPr id="3" name="Espaço Reservado para Texto 2"/>
          <p:cNvSpPr>
            <a:spLocks noGrp="1"/>
          </p:cNvSpPr>
          <p:nvPr>
            <p:ph type="body" sz="quarter" idx="15"/>
          </p:nvPr>
        </p:nvSpPr>
        <p:spPr/>
        <p:txBody>
          <a:bodyPr/>
          <a:lstStyle/>
          <a:p>
            <a:r>
              <a:rPr lang="en-US" smtClean="0"/>
              <a:t>Filtros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45</a:t>
            </a:fld>
            <a:endParaRPr lang="en-US" noProof="1"/>
          </a:p>
        </p:txBody>
      </p:sp>
      <p:sp>
        <p:nvSpPr>
          <p:cNvPr id="5" name="Espaço Reservado para Conteúdo 4"/>
          <p:cNvSpPr>
            <a:spLocks noGrp="1"/>
          </p:cNvSpPr>
          <p:nvPr>
            <p:ph sz="quarter" idx="1"/>
          </p:nvPr>
        </p:nvSpPr>
        <p:spPr/>
        <p:txBody>
          <a:bodyPr/>
          <a:lstStyle/>
          <a:p>
            <a:r>
              <a:rPr lang="pt-BR" dirty="0" smtClean="0"/>
              <a:t>O </a:t>
            </a:r>
            <a:r>
              <a:rPr lang="pt-BR" dirty="0"/>
              <a:t>operador de </a:t>
            </a:r>
            <a:r>
              <a:rPr lang="pt-BR" dirty="0" smtClean="0"/>
              <a:t>Sobel é utilizado para calcular </a:t>
            </a:r>
            <a:r>
              <a:rPr lang="pt-BR" dirty="0"/>
              <a:t>separadamente os </a:t>
            </a:r>
            <a:r>
              <a:rPr lang="pt-BR" dirty="0" smtClean="0"/>
              <a:t>gradientes de intensidade da imagem </a:t>
            </a:r>
            <a:r>
              <a:rPr lang="pt-BR" dirty="0"/>
              <a:t>nos eixos x e y, por meio </a:t>
            </a:r>
            <a:r>
              <a:rPr lang="pt-BR" dirty="0" smtClean="0"/>
              <a:t>de </a:t>
            </a:r>
            <a:r>
              <a:rPr lang="pt-BR" dirty="0" err="1" smtClean="0"/>
              <a:t>convoluções</a:t>
            </a:r>
            <a:r>
              <a:rPr lang="pt-BR" dirty="0" smtClean="0"/>
              <a:t> das </a:t>
            </a:r>
            <a:r>
              <a:rPr lang="pt-BR" dirty="0"/>
              <a:t>seguintes </a:t>
            </a:r>
            <a:r>
              <a:rPr lang="pt-BR" dirty="0" smtClean="0"/>
              <a:t>matrizes de exemplo (3x3):</a:t>
            </a:r>
            <a:endParaRPr lang="en-US" dirty="0"/>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247" y="2283402"/>
            <a:ext cx="5331826" cy="2495999"/>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2059729" y="5259308"/>
            <a:ext cx="6848863" cy="369332"/>
          </a:xfrm>
          <a:prstGeom prst="rect">
            <a:avLst/>
          </a:prstGeom>
        </p:spPr>
        <p:txBody>
          <a:bodyPr wrap="none">
            <a:spAutoFit/>
          </a:bodyPr>
          <a:lstStyle/>
          <a:p>
            <a:r>
              <a:rPr lang="en-US" dirty="0"/>
              <a:t>Fonte: https://miro.medium.com/max/683/0*OLg2rkSDOZ0uU711</a:t>
            </a:r>
          </a:p>
        </p:txBody>
      </p:sp>
    </p:spTree>
    <p:extLst>
      <p:ext uri="{BB962C8B-B14F-4D97-AF65-F5344CB8AC3E}">
        <p14:creationId xmlns:p14="http://schemas.microsoft.com/office/powerpoint/2010/main" val="22558953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Detecção de Bordas - Sobel</a:t>
            </a:r>
            <a:endParaRPr lang="en-US" dirty="0"/>
          </a:p>
        </p:txBody>
      </p:sp>
      <p:sp>
        <p:nvSpPr>
          <p:cNvPr id="3" name="Espaço Reservado para Texto 2"/>
          <p:cNvSpPr>
            <a:spLocks noGrp="1"/>
          </p:cNvSpPr>
          <p:nvPr>
            <p:ph type="body" sz="quarter" idx="15"/>
          </p:nvPr>
        </p:nvSpPr>
        <p:spPr/>
        <p:txBody>
          <a:bodyPr/>
          <a:lstStyle/>
          <a:p>
            <a:r>
              <a:rPr lang="en-US" smtClean="0"/>
              <a:t>Filtros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46</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259200" y="1737341"/>
            <a:ext cx="4366431" cy="2834659"/>
          </a:xfrm>
          <a:prstGeom prst="rect">
            <a:avLst/>
          </a:prstGeom>
        </p:spPr>
      </p:pic>
      <p:pic>
        <p:nvPicPr>
          <p:cNvPr id="7" name="Imagem 6"/>
          <p:cNvPicPr>
            <a:picLocks noChangeAspect="1"/>
          </p:cNvPicPr>
          <p:nvPr/>
        </p:nvPicPr>
        <p:blipFill>
          <a:blip r:embed="rId3"/>
          <a:stretch>
            <a:fillRect/>
          </a:stretch>
        </p:blipFill>
        <p:spPr>
          <a:xfrm>
            <a:off x="5765276" y="562069"/>
            <a:ext cx="3873676" cy="1592671"/>
          </a:xfrm>
          <a:prstGeom prst="rect">
            <a:avLst/>
          </a:prstGeom>
        </p:spPr>
      </p:pic>
      <p:pic>
        <p:nvPicPr>
          <p:cNvPr id="8" name="Imagem 7"/>
          <p:cNvPicPr>
            <a:picLocks noChangeAspect="1"/>
          </p:cNvPicPr>
          <p:nvPr/>
        </p:nvPicPr>
        <p:blipFill>
          <a:blip r:embed="rId4"/>
          <a:stretch>
            <a:fillRect/>
          </a:stretch>
        </p:blipFill>
        <p:spPr>
          <a:xfrm>
            <a:off x="5765276" y="2303080"/>
            <a:ext cx="3873676" cy="1588610"/>
          </a:xfrm>
          <a:prstGeom prst="rect">
            <a:avLst/>
          </a:prstGeom>
        </p:spPr>
      </p:pic>
      <p:pic>
        <p:nvPicPr>
          <p:cNvPr id="9" name="Imagem 8"/>
          <p:cNvPicPr>
            <a:picLocks noChangeAspect="1"/>
          </p:cNvPicPr>
          <p:nvPr/>
        </p:nvPicPr>
        <p:blipFill>
          <a:blip r:embed="rId5"/>
          <a:stretch>
            <a:fillRect/>
          </a:stretch>
        </p:blipFill>
        <p:spPr>
          <a:xfrm>
            <a:off x="5765276" y="4040030"/>
            <a:ext cx="3896426" cy="1588610"/>
          </a:xfrm>
          <a:prstGeom prst="rect">
            <a:avLst/>
          </a:prstGeom>
        </p:spPr>
      </p:pic>
    </p:spTree>
    <p:extLst>
      <p:ext uri="{BB962C8B-B14F-4D97-AF65-F5344CB8AC3E}">
        <p14:creationId xmlns:p14="http://schemas.microsoft.com/office/powerpoint/2010/main" val="41619284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Detecção de Bordas - </a:t>
            </a:r>
            <a:r>
              <a:rPr lang="pt-BR" dirty="0" err="1" smtClean="0"/>
              <a:t>Canny</a:t>
            </a:r>
            <a:endParaRPr lang="en-US" dirty="0"/>
          </a:p>
        </p:txBody>
      </p:sp>
      <p:sp>
        <p:nvSpPr>
          <p:cNvPr id="3" name="Espaço Reservado para Texto 2"/>
          <p:cNvSpPr>
            <a:spLocks noGrp="1"/>
          </p:cNvSpPr>
          <p:nvPr>
            <p:ph type="body" sz="quarter" idx="15"/>
          </p:nvPr>
        </p:nvSpPr>
        <p:spPr/>
        <p:txBody>
          <a:bodyPr/>
          <a:lstStyle/>
          <a:p>
            <a:r>
              <a:rPr lang="en-US" smtClean="0"/>
              <a:t>Filtros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47</a:t>
            </a:fld>
            <a:endParaRPr lang="en-US" noProof="1"/>
          </a:p>
        </p:txBody>
      </p:sp>
      <p:sp>
        <p:nvSpPr>
          <p:cNvPr id="5" name="Espaço Reservado para Conteúdo 4"/>
          <p:cNvSpPr>
            <a:spLocks noGrp="1"/>
          </p:cNvSpPr>
          <p:nvPr>
            <p:ph sz="quarter" idx="1"/>
          </p:nvPr>
        </p:nvSpPr>
        <p:spPr/>
        <p:txBody>
          <a:bodyPr/>
          <a:lstStyle/>
          <a:p>
            <a:r>
              <a:rPr lang="pt-BR" dirty="0" err="1"/>
              <a:t>Canny</a:t>
            </a:r>
            <a:r>
              <a:rPr lang="pt-BR" dirty="0"/>
              <a:t> Edge </a:t>
            </a:r>
            <a:r>
              <a:rPr lang="pt-BR" dirty="0" err="1" smtClean="0"/>
              <a:t>Detection</a:t>
            </a:r>
            <a:r>
              <a:rPr lang="pt-BR" dirty="0" smtClean="0"/>
              <a:t> é um algoritmo </a:t>
            </a:r>
            <a:r>
              <a:rPr lang="pt-BR" dirty="0"/>
              <a:t>de detecção de bordas </a:t>
            </a:r>
            <a:r>
              <a:rPr lang="pt-BR" dirty="0" smtClean="0"/>
              <a:t>popular, e é um dos filtros prontos para se utilizar no </a:t>
            </a:r>
            <a:r>
              <a:rPr lang="pt-BR" dirty="0" err="1" smtClean="0"/>
              <a:t>OpenCV</a:t>
            </a:r>
            <a:r>
              <a:rPr lang="pt-BR" dirty="0" smtClean="0"/>
              <a:t>. </a:t>
            </a:r>
            <a:endParaRPr lang="pt-BR" dirty="0"/>
          </a:p>
          <a:p>
            <a:r>
              <a:rPr lang="pt-BR" dirty="0" smtClean="0"/>
              <a:t>A detecção </a:t>
            </a:r>
            <a:r>
              <a:rPr lang="pt-BR" dirty="0"/>
              <a:t>de bordas é suscetível a </a:t>
            </a:r>
            <a:r>
              <a:rPr lang="pt-BR" dirty="0" smtClean="0"/>
              <a:t>ruídos </a:t>
            </a:r>
            <a:r>
              <a:rPr lang="pt-BR" dirty="0"/>
              <a:t>na imagem, o primeiro passo é remover o ruído da imagem com um filtro </a:t>
            </a:r>
            <a:r>
              <a:rPr lang="pt-BR" dirty="0" smtClean="0"/>
              <a:t>de suavização (</a:t>
            </a:r>
            <a:r>
              <a:rPr lang="pt-BR" dirty="0" err="1" smtClean="0"/>
              <a:t>blur</a:t>
            </a:r>
            <a:r>
              <a:rPr lang="pt-BR" dirty="0" smtClean="0"/>
              <a:t>).</a:t>
            </a:r>
            <a:endParaRPr lang="en-US" dirty="0"/>
          </a:p>
        </p:txBody>
      </p:sp>
      <p:pic>
        <p:nvPicPr>
          <p:cNvPr id="6" name="Imagem 5"/>
          <p:cNvPicPr>
            <a:picLocks noChangeAspect="1"/>
          </p:cNvPicPr>
          <p:nvPr/>
        </p:nvPicPr>
        <p:blipFill>
          <a:blip r:embed="rId2"/>
          <a:stretch>
            <a:fillRect/>
          </a:stretch>
        </p:blipFill>
        <p:spPr>
          <a:xfrm>
            <a:off x="5451846" y="2575394"/>
            <a:ext cx="4653915" cy="2930366"/>
          </a:xfrm>
          <a:prstGeom prst="rect">
            <a:avLst/>
          </a:prstGeom>
        </p:spPr>
      </p:pic>
      <p:pic>
        <p:nvPicPr>
          <p:cNvPr id="7" name="Imagem 6"/>
          <p:cNvPicPr>
            <a:picLocks noChangeAspect="1"/>
          </p:cNvPicPr>
          <p:nvPr/>
        </p:nvPicPr>
        <p:blipFill>
          <a:blip r:embed="rId3"/>
          <a:stretch>
            <a:fillRect/>
          </a:stretch>
        </p:blipFill>
        <p:spPr>
          <a:xfrm>
            <a:off x="618598" y="2720803"/>
            <a:ext cx="3690745" cy="2825917"/>
          </a:xfrm>
          <a:prstGeom prst="rect">
            <a:avLst/>
          </a:prstGeom>
        </p:spPr>
      </p:pic>
      <p:sp>
        <p:nvSpPr>
          <p:cNvPr id="8" name="Seta para a Direita 7"/>
          <p:cNvSpPr/>
          <p:nvPr/>
        </p:nvSpPr>
        <p:spPr>
          <a:xfrm>
            <a:off x="4634104" y="3705308"/>
            <a:ext cx="492981" cy="526040"/>
          </a:xfrm>
          <a:prstGeom prst="rightArrow">
            <a:avLst/>
          </a:prstGeom>
          <a:solidFill>
            <a:schemeClr val="tx1"/>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3728636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Thresholding</a:t>
            </a:r>
            <a:endParaRPr lang="en-US" dirty="0"/>
          </a:p>
        </p:txBody>
      </p:sp>
      <p:sp>
        <p:nvSpPr>
          <p:cNvPr id="3" name="Espaço Reservado para Texto 2"/>
          <p:cNvSpPr>
            <a:spLocks noGrp="1"/>
          </p:cNvSpPr>
          <p:nvPr>
            <p:ph type="body" sz="quarter" idx="15"/>
          </p:nvPr>
        </p:nvSpPr>
        <p:spPr/>
        <p:txBody>
          <a:bodyPr/>
          <a:lstStyle/>
          <a:p>
            <a:r>
              <a:rPr lang="en-US" dirty="0" err="1" smtClean="0"/>
              <a:t>Binarização</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48</a:t>
            </a:fld>
            <a:endParaRPr lang="en-US" noProof="1"/>
          </a:p>
        </p:txBody>
      </p:sp>
      <p:sp>
        <p:nvSpPr>
          <p:cNvPr id="5" name="Espaço Reservado para Conteúdo 4"/>
          <p:cNvSpPr>
            <a:spLocks noGrp="1"/>
          </p:cNvSpPr>
          <p:nvPr>
            <p:ph sz="quarter" idx="1"/>
          </p:nvPr>
        </p:nvSpPr>
        <p:spPr/>
        <p:txBody>
          <a:bodyPr/>
          <a:lstStyle/>
          <a:p>
            <a:r>
              <a:rPr lang="pt-BR" dirty="0" err="1" smtClean="0"/>
              <a:t>Thresholding</a:t>
            </a:r>
            <a:r>
              <a:rPr lang="pt-BR" dirty="0" smtClean="0"/>
              <a:t> (</a:t>
            </a:r>
            <a:r>
              <a:rPr lang="pt-BR" dirty="0" err="1" smtClean="0"/>
              <a:t>limiarização</a:t>
            </a:r>
            <a:r>
              <a:rPr lang="pt-BR" dirty="0" smtClean="0"/>
              <a:t>) em </a:t>
            </a:r>
            <a:r>
              <a:rPr lang="pt-BR" dirty="0"/>
              <a:t>processamento de imagens </a:t>
            </a:r>
            <a:r>
              <a:rPr lang="pt-BR" dirty="0" smtClean="0"/>
              <a:t>é utilizado </a:t>
            </a:r>
            <a:r>
              <a:rPr lang="pt-BR" dirty="0"/>
              <a:t>para </a:t>
            </a:r>
            <a:r>
              <a:rPr lang="pt-BR" b="1" dirty="0" err="1"/>
              <a:t>binarização</a:t>
            </a:r>
            <a:r>
              <a:rPr lang="pt-BR" b="1" dirty="0"/>
              <a:t> da imagem</a:t>
            </a:r>
            <a:r>
              <a:rPr lang="pt-BR" dirty="0"/>
              <a:t>. </a:t>
            </a:r>
            <a:r>
              <a:rPr lang="pt-BR" dirty="0" smtClean="0"/>
              <a:t>Convertemos imagens </a:t>
            </a:r>
            <a:r>
              <a:rPr lang="pt-BR" dirty="0"/>
              <a:t>em tons de cinza para imagens preto e branco onde todos os pixels possuem </a:t>
            </a:r>
            <a:r>
              <a:rPr lang="pt-BR" b="1" dirty="0"/>
              <a:t>0 ou 255 </a:t>
            </a:r>
            <a:r>
              <a:rPr lang="pt-BR" dirty="0"/>
              <a:t>como valores de intensidade</a:t>
            </a:r>
            <a:r>
              <a:rPr lang="pt-BR" dirty="0" smtClean="0"/>
              <a:t>.</a:t>
            </a:r>
          </a:p>
          <a:p>
            <a:r>
              <a:rPr lang="pt-BR" dirty="0" smtClean="0"/>
              <a:t>Se </a:t>
            </a:r>
            <a:r>
              <a:rPr lang="pt-BR" dirty="0"/>
              <a:t>o valor do pixel for maior do que um valor limite, é atribuído um valor (pode ser branco), caso contrário, é atribuído outro valor </a:t>
            </a:r>
            <a:r>
              <a:rPr lang="pt-BR" dirty="0" smtClean="0"/>
              <a:t>(preto</a:t>
            </a:r>
            <a:r>
              <a:rPr lang="pt-BR" dirty="0"/>
              <a:t>). A função usada é </a:t>
            </a:r>
            <a:r>
              <a:rPr lang="pt-BR" dirty="0" smtClean="0">
                <a:latin typeface="Courier New" panose="02070309020205020404" pitchFamily="49" charset="0"/>
                <a:cs typeface="Courier New" panose="02070309020205020404" pitchFamily="49" charset="0"/>
              </a:rPr>
              <a:t>cv2.threshold( )</a:t>
            </a:r>
            <a:r>
              <a:rPr lang="pt-BR" dirty="0" smtClean="0"/>
              <a:t>. </a:t>
            </a:r>
          </a:p>
          <a:p>
            <a:r>
              <a:rPr lang="pt-BR" dirty="0" smtClean="0"/>
              <a:t>O </a:t>
            </a:r>
            <a:r>
              <a:rPr lang="pt-BR" dirty="0"/>
              <a:t>primeiro argumento é a </a:t>
            </a:r>
            <a:r>
              <a:rPr lang="pt-BR" b="1" dirty="0"/>
              <a:t>imagem de origem</a:t>
            </a:r>
            <a:r>
              <a:rPr lang="pt-BR" dirty="0"/>
              <a:t>, que deve ser uma </a:t>
            </a:r>
            <a:r>
              <a:rPr lang="pt-BR" b="1" dirty="0"/>
              <a:t>imagem em tons de cinza</a:t>
            </a:r>
            <a:r>
              <a:rPr lang="pt-BR" dirty="0"/>
              <a:t>. O segundo argumento é o </a:t>
            </a:r>
            <a:r>
              <a:rPr lang="pt-BR" b="1" dirty="0"/>
              <a:t>valor limite </a:t>
            </a:r>
            <a:r>
              <a:rPr lang="pt-BR" dirty="0"/>
              <a:t>que é usado para classificar os valores de pixel. O terceiro argumento é o </a:t>
            </a:r>
            <a:r>
              <a:rPr lang="pt-BR" b="1" dirty="0" err="1"/>
              <a:t>maxVal</a:t>
            </a:r>
            <a:r>
              <a:rPr lang="pt-BR" dirty="0"/>
              <a:t> que representa o valor a ser fornecido se o valor do pixel for maior que (às vezes menor que) o valor limite. </a:t>
            </a:r>
            <a:endParaRPr lang="pt-BR" dirty="0" smtClean="0"/>
          </a:p>
          <a:p>
            <a:r>
              <a:rPr lang="pt-BR" dirty="0" err="1" smtClean="0"/>
              <a:t>OpenCV</a:t>
            </a:r>
            <a:r>
              <a:rPr lang="pt-BR" dirty="0" smtClean="0"/>
              <a:t> </a:t>
            </a:r>
            <a:r>
              <a:rPr lang="pt-BR" dirty="0"/>
              <a:t>fornece diferentes estilos de </a:t>
            </a:r>
            <a:r>
              <a:rPr lang="pt-BR" dirty="0" smtClean="0"/>
              <a:t>limiar, que </a:t>
            </a:r>
            <a:r>
              <a:rPr lang="pt-BR" dirty="0"/>
              <a:t>é decidido pelo quarto parâmetro da função.</a:t>
            </a:r>
            <a:endParaRPr lang="en-US" dirty="0"/>
          </a:p>
        </p:txBody>
      </p:sp>
    </p:spTree>
    <p:extLst>
      <p:ext uri="{BB962C8B-B14F-4D97-AF65-F5344CB8AC3E}">
        <p14:creationId xmlns:p14="http://schemas.microsoft.com/office/powerpoint/2010/main" val="13672478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Função </a:t>
            </a:r>
            <a:r>
              <a:rPr lang="pt-BR" dirty="0" err="1"/>
              <a:t>T</a:t>
            </a:r>
            <a:r>
              <a:rPr lang="pt-BR" dirty="0" err="1" smtClean="0"/>
              <a:t>hreshold</a:t>
            </a:r>
            <a:endParaRPr lang="en-US" dirty="0"/>
          </a:p>
        </p:txBody>
      </p:sp>
      <p:sp>
        <p:nvSpPr>
          <p:cNvPr id="3" name="Espaço Reservado para Texto 2"/>
          <p:cNvSpPr>
            <a:spLocks noGrp="1"/>
          </p:cNvSpPr>
          <p:nvPr>
            <p:ph type="body" sz="quarter" idx="15"/>
          </p:nvPr>
        </p:nvSpPr>
        <p:spPr/>
        <p:txBody>
          <a:bodyPr/>
          <a:lstStyle/>
          <a:p>
            <a:r>
              <a:rPr lang="en-US" dirty="0" err="1" smtClean="0"/>
              <a:t>Binarização</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49</a:t>
            </a:fld>
            <a:endParaRPr lang="en-US" noProof="1"/>
          </a:p>
        </p:txBody>
      </p:sp>
      <p:sp>
        <p:nvSpPr>
          <p:cNvPr id="5" name="Espaço Reservado para Conteúdo 4"/>
          <p:cNvSpPr>
            <a:spLocks noGrp="1"/>
          </p:cNvSpPr>
          <p:nvPr>
            <p:ph sz="quarter" idx="1"/>
          </p:nvPr>
        </p:nvSpPr>
        <p:spPr/>
        <p:txBody>
          <a:bodyPr/>
          <a:lstStyle/>
          <a:p>
            <a:r>
              <a:rPr lang="pt-BR" dirty="0"/>
              <a:t>Duas saídas são </a:t>
            </a:r>
            <a:r>
              <a:rPr lang="pt-BR" dirty="0" smtClean="0"/>
              <a:t>obtidas pela função </a:t>
            </a:r>
            <a:r>
              <a:rPr lang="pt-BR" dirty="0" smtClean="0">
                <a:latin typeface="Courier New" panose="02070309020205020404" pitchFamily="49" charset="0"/>
                <a:cs typeface="Courier New" panose="02070309020205020404" pitchFamily="49" charset="0"/>
              </a:rPr>
              <a:t>cv2.treshold()</a:t>
            </a:r>
            <a:r>
              <a:rPr lang="pt-BR" dirty="0" smtClean="0"/>
              <a:t>. </a:t>
            </a:r>
            <a:r>
              <a:rPr lang="pt-BR" dirty="0"/>
              <a:t>O primeiro </a:t>
            </a:r>
            <a:r>
              <a:rPr lang="pt-BR" dirty="0" smtClean="0"/>
              <a:t>é </a:t>
            </a:r>
            <a:r>
              <a:rPr lang="pt-BR" b="1" dirty="0" err="1"/>
              <a:t>retval</a:t>
            </a:r>
            <a:r>
              <a:rPr lang="pt-BR" dirty="0"/>
              <a:t> que </a:t>
            </a:r>
            <a:r>
              <a:rPr lang="pt-BR" dirty="0" smtClean="0"/>
              <a:t>é utilizado em alguns tipos </a:t>
            </a:r>
            <a:r>
              <a:rPr lang="pt-BR" dirty="0" err="1" smtClean="0"/>
              <a:t>especificos</a:t>
            </a:r>
            <a:r>
              <a:rPr lang="pt-BR" dirty="0" smtClean="0"/>
              <a:t> de </a:t>
            </a:r>
            <a:r>
              <a:rPr lang="pt-BR" dirty="0" err="1" smtClean="0"/>
              <a:t>binarização</a:t>
            </a:r>
            <a:r>
              <a:rPr lang="pt-BR" dirty="0" smtClean="0"/>
              <a:t>. </a:t>
            </a:r>
            <a:r>
              <a:rPr lang="pt-BR" dirty="0"/>
              <a:t>A segunda saída é nossa </a:t>
            </a:r>
            <a:r>
              <a:rPr lang="pt-BR" b="1" dirty="0"/>
              <a:t>imagem </a:t>
            </a:r>
            <a:r>
              <a:rPr lang="pt-BR" b="1" dirty="0" smtClean="0"/>
              <a:t>resultante</a:t>
            </a:r>
            <a:r>
              <a:rPr lang="pt-BR" dirty="0" smtClean="0"/>
              <a:t>.</a:t>
            </a:r>
          </a:p>
          <a:p>
            <a:endParaRPr lang="pt-BR" dirty="0"/>
          </a:p>
          <a:p>
            <a:pPr marL="0" indent="0" algn="ctr">
              <a:buNone/>
            </a:pPr>
            <a:r>
              <a:rPr lang="en-US" dirty="0">
                <a:latin typeface="Courier New" panose="02070309020205020404" pitchFamily="49" charset="0"/>
                <a:cs typeface="Courier New" panose="02070309020205020404" pitchFamily="49" charset="0"/>
              </a:rPr>
              <a:t>ret</a:t>
            </a:r>
            <a:r>
              <a:rPr lang="en-US" dirty="0" smtClean="0">
                <a:latin typeface="Courier New" panose="02070309020205020404" pitchFamily="49" charset="0"/>
                <a:cs typeface="Courier New" panose="02070309020205020404" pitchFamily="49" charset="0"/>
              </a:rPr>
              <a:t>, thresh </a:t>
            </a:r>
            <a:r>
              <a:rPr lang="en-US" dirty="0">
                <a:latin typeface="Courier New" panose="02070309020205020404" pitchFamily="49" charset="0"/>
                <a:cs typeface="Courier New" panose="02070309020205020404" pitchFamily="49" charset="0"/>
              </a:rPr>
              <a:t>= cv2.threshold(img,127,255,cv2.THRESH_BINARY)</a:t>
            </a:r>
            <a:endParaRPr lang="pt-BR" dirty="0" smtClean="0">
              <a:latin typeface="Courier New" panose="02070309020205020404" pitchFamily="49" charset="0"/>
              <a:cs typeface="Courier New" panose="02070309020205020404" pitchFamily="49" charset="0"/>
            </a:endParaRPr>
          </a:p>
          <a:p>
            <a:endParaRPr lang="en-US" dirty="0"/>
          </a:p>
        </p:txBody>
      </p:sp>
      <p:sp>
        <p:nvSpPr>
          <p:cNvPr id="7" name="CaixaDeTexto 6"/>
          <p:cNvSpPr txBox="1"/>
          <p:nvPr/>
        </p:nvSpPr>
        <p:spPr>
          <a:xfrm>
            <a:off x="954156" y="3316790"/>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rPr>
              <a:t>Imagem resultante</a:t>
            </a:r>
            <a:endParaRPr kumimoji="0" lang="en-US" sz="1800" b="0" i="0" u="none" strike="noStrike" kern="0" cap="none" spc="0" normalizeH="0" baseline="0" noProof="0" dirty="0" smtClean="0">
              <a:ln>
                <a:noFill/>
              </a:ln>
              <a:solidFill>
                <a:srgbClr val="000000"/>
              </a:solidFill>
              <a:effectLst/>
              <a:uLnTx/>
              <a:uFillTx/>
            </a:endParaRPr>
          </a:p>
        </p:txBody>
      </p:sp>
      <p:sp>
        <p:nvSpPr>
          <p:cNvPr id="9" name="CaixaDeTexto 8"/>
          <p:cNvSpPr txBox="1"/>
          <p:nvPr/>
        </p:nvSpPr>
        <p:spPr>
          <a:xfrm>
            <a:off x="3380629" y="3316790"/>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rPr>
              <a:t>Imagem original</a:t>
            </a:r>
            <a:endParaRPr kumimoji="0" lang="en-US" sz="1800" b="0" i="0" u="none" strike="noStrike" kern="0" cap="none" spc="0" normalizeH="0" baseline="0" noProof="0" dirty="0" smtClean="0">
              <a:ln>
                <a:noFill/>
              </a:ln>
              <a:solidFill>
                <a:srgbClr val="000000"/>
              </a:solidFill>
              <a:effectLst/>
              <a:uLnTx/>
              <a:uFillTx/>
            </a:endParaRPr>
          </a:p>
        </p:txBody>
      </p:sp>
      <p:sp>
        <p:nvSpPr>
          <p:cNvPr id="10" name="CaixaDeTexto 9"/>
          <p:cNvSpPr txBox="1"/>
          <p:nvPr/>
        </p:nvSpPr>
        <p:spPr>
          <a:xfrm>
            <a:off x="5433390" y="3316790"/>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rPr>
              <a:t>limiar</a:t>
            </a:r>
            <a:endParaRPr kumimoji="0" lang="en-US" sz="1800" b="0" i="0" u="none" strike="noStrike" kern="0" cap="none" spc="0" normalizeH="0" baseline="0" noProof="0" dirty="0" smtClean="0">
              <a:ln>
                <a:noFill/>
              </a:ln>
              <a:solidFill>
                <a:srgbClr val="000000"/>
              </a:solidFill>
              <a:effectLst/>
              <a:uLnTx/>
              <a:uFillTx/>
            </a:endParaRPr>
          </a:p>
        </p:txBody>
      </p:sp>
      <p:sp>
        <p:nvSpPr>
          <p:cNvPr id="11" name="CaixaDeTexto 10"/>
          <p:cNvSpPr txBox="1"/>
          <p:nvPr/>
        </p:nvSpPr>
        <p:spPr>
          <a:xfrm>
            <a:off x="6347790" y="3316790"/>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v</a:t>
            </a:r>
            <a:r>
              <a:rPr kumimoji="0" lang="pt-BR" sz="1800" b="0" i="0" u="none" strike="noStrike" kern="0" cap="none" spc="0" normalizeH="0" baseline="0" noProof="0" dirty="0" err="1" smtClean="0">
                <a:ln>
                  <a:noFill/>
                </a:ln>
                <a:solidFill>
                  <a:srgbClr val="000000"/>
                </a:solidFill>
                <a:effectLst/>
                <a:uLnTx/>
                <a:uFillTx/>
              </a:rPr>
              <a:t>alor</a:t>
            </a:r>
            <a:r>
              <a:rPr kumimoji="0" lang="pt-BR" sz="1800" b="0" i="0" u="none" strike="noStrike" kern="0" cap="none" spc="0" normalizeH="0" noProof="0" dirty="0" smtClean="0">
                <a:ln>
                  <a:noFill/>
                </a:ln>
                <a:solidFill>
                  <a:srgbClr val="000000"/>
                </a:solidFill>
                <a:effectLst/>
                <a:uLnTx/>
                <a:uFillTx/>
              </a:rPr>
              <a:t> máximo</a:t>
            </a:r>
            <a:endParaRPr kumimoji="0" lang="en-US" sz="1800" b="0" i="0" u="none" strike="noStrike" kern="0" cap="none" spc="0" normalizeH="0" baseline="0" noProof="0" dirty="0" smtClean="0">
              <a:ln>
                <a:noFill/>
              </a:ln>
              <a:solidFill>
                <a:srgbClr val="000000"/>
              </a:solidFill>
              <a:effectLst/>
              <a:uLnTx/>
              <a:uFillTx/>
            </a:endParaRPr>
          </a:p>
        </p:txBody>
      </p:sp>
      <p:sp>
        <p:nvSpPr>
          <p:cNvPr id="12" name="CaixaDeTexto 11"/>
          <p:cNvSpPr txBox="1"/>
          <p:nvPr/>
        </p:nvSpPr>
        <p:spPr>
          <a:xfrm>
            <a:off x="7952206" y="3316790"/>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e</a:t>
            </a:r>
            <a:r>
              <a:rPr kumimoji="0" lang="pt-BR" sz="1800" b="0" i="0" u="none" strike="noStrike" kern="0" cap="none" spc="0" normalizeH="0" baseline="0" noProof="0" dirty="0" err="1" smtClean="0">
                <a:ln>
                  <a:noFill/>
                </a:ln>
                <a:solidFill>
                  <a:srgbClr val="000000"/>
                </a:solidFill>
                <a:effectLst/>
                <a:uLnTx/>
                <a:uFillTx/>
              </a:rPr>
              <a:t>stilo</a:t>
            </a:r>
            <a:r>
              <a:rPr kumimoji="0" lang="pt-BR" sz="1800" b="0" i="0" u="none" strike="noStrike" kern="0" cap="none" spc="0" normalizeH="0" baseline="0" noProof="0" dirty="0" smtClean="0">
                <a:ln>
                  <a:noFill/>
                </a:ln>
                <a:solidFill>
                  <a:srgbClr val="000000"/>
                </a:solidFill>
                <a:effectLst/>
                <a:uLnTx/>
                <a:uFillTx/>
              </a:rPr>
              <a:t> de </a:t>
            </a:r>
            <a:r>
              <a:rPr kumimoji="0" lang="pt-BR" sz="1800" b="0" i="0" u="none" strike="noStrike" kern="0" cap="none" spc="0" normalizeH="0" baseline="0" noProof="0" dirty="0" err="1" smtClean="0">
                <a:ln>
                  <a:noFill/>
                </a:ln>
                <a:solidFill>
                  <a:srgbClr val="000000"/>
                </a:solidFill>
                <a:effectLst/>
                <a:uLnTx/>
                <a:uFillTx/>
              </a:rPr>
              <a:t>treshold</a:t>
            </a:r>
            <a:endParaRPr kumimoji="0" lang="en-US" sz="1800" b="0" i="0" u="none" strike="noStrike" kern="0" cap="none" spc="0" normalizeH="0" baseline="0" noProof="0" dirty="0" smtClean="0">
              <a:ln>
                <a:noFill/>
              </a:ln>
              <a:solidFill>
                <a:srgbClr val="000000"/>
              </a:solidFill>
              <a:effectLst/>
              <a:uLnTx/>
              <a:uFillTx/>
            </a:endParaRPr>
          </a:p>
        </p:txBody>
      </p:sp>
      <p:cxnSp>
        <p:nvCxnSpPr>
          <p:cNvPr id="25" name="Conector de Seta Reta 24"/>
          <p:cNvCxnSpPr/>
          <p:nvPr/>
        </p:nvCxnSpPr>
        <p:spPr>
          <a:xfrm flipH="1">
            <a:off x="5709038" y="2663687"/>
            <a:ext cx="315949" cy="653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p:cNvCxnSpPr>
            <a:endCxn id="11" idx="0"/>
          </p:cNvCxnSpPr>
          <p:nvPr/>
        </p:nvCxnSpPr>
        <p:spPr>
          <a:xfrm>
            <a:off x="6670593" y="2663687"/>
            <a:ext cx="134397" cy="653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p:cNvCxnSpPr>
            <a:endCxn id="12" idx="0"/>
          </p:cNvCxnSpPr>
          <p:nvPr/>
        </p:nvCxnSpPr>
        <p:spPr>
          <a:xfrm>
            <a:off x="8143474" y="2663687"/>
            <a:ext cx="265932" cy="653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p:cNvCxnSpPr/>
          <p:nvPr/>
        </p:nvCxnSpPr>
        <p:spPr>
          <a:xfrm flipH="1">
            <a:off x="4240923" y="2663687"/>
            <a:ext cx="1179218" cy="653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Conector de Seta Reta 1024"/>
          <p:cNvCxnSpPr/>
          <p:nvPr/>
        </p:nvCxnSpPr>
        <p:spPr>
          <a:xfrm flipH="1">
            <a:off x="1759227" y="2663687"/>
            <a:ext cx="807804" cy="653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306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Pipeline de Visão Computacional</a:t>
            </a:r>
            <a:endParaRPr lang="en-US" dirty="0"/>
          </a:p>
        </p:txBody>
      </p:sp>
      <p:sp>
        <p:nvSpPr>
          <p:cNvPr id="3" name="Espaço Reservado para Texto 2"/>
          <p:cNvSpPr>
            <a:spLocks noGrp="1"/>
          </p:cNvSpPr>
          <p:nvPr>
            <p:ph type="body" sz="quarter" idx="15"/>
          </p:nvPr>
        </p:nvSpPr>
        <p:spPr/>
        <p:txBody>
          <a:bodyPr/>
          <a:lstStyle/>
          <a:p>
            <a:r>
              <a:rPr lang="en-US" smtClean="0"/>
              <a:t>Introdução</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1844365" y="1190972"/>
            <a:ext cx="7276300" cy="3914163"/>
          </a:xfrm>
          <a:prstGeom prst="rect">
            <a:avLst/>
          </a:prstGeom>
        </p:spPr>
      </p:pic>
      <p:sp>
        <p:nvSpPr>
          <p:cNvPr id="7" name="Retângulo 6"/>
          <p:cNvSpPr/>
          <p:nvPr/>
        </p:nvSpPr>
        <p:spPr>
          <a:xfrm>
            <a:off x="3802119" y="5259308"/>
            <a:ext cx="3360792" cy="369332"/>
          </a:xfrm>
          <a:prstGeom prst="rect">
            <a:avLst/>
          </a:prstGeom>
        </p:spPr>
        <p:txBody>
          <a:bodyPr wrap="none">
            <a:spAutoFit/>
          </a:bodyPr>
          <a:lstStyle/>
          <a:p>
            <a:r>
              <a:rPr lang="en-US" dirty="0"/>
              <a:t>Fonte: https</a:t>
            </a:r>
            <a:r>
              <a:rPr lang="en-US" dirty="0" smtClean="0"/>
              <a:t>://www.udacity.com</a:t>
            </a:r>
            <a:endParaRPr lang="en-US" dirty="0"/>
          </a:p>
        </p:txBody>
      </p:sp>
    </p:spTree>
    <p:extLst>
      <p:ext uri="{BB962C8B-B14F-4D97-AF65-F5344CB8AC3E}">
        <p14:creationId xmlns:p14="http://schemas.microsoft.com/office/powerpoint/2010/main" val="1724671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Estilos de </a:t>
            </a:r>
            <a:r>
              <a:rPr lang="pt-BR" dirty="0" err="1" smtClean="0"/>
              <a:t>Binarização</a:t>
            </a:r>
            <a:endParaRPr lang="en-US" dirty="0"/>
          </a:p>
        </p:txBody>
      </p:sp>
      <p:sp>
        <p:nvSpPr>
          <p:cNvPr id="3" name="Espaço Reservado para Texto 2"/>
          <p:cNvSpPr>
            <a:spLocks noGrp="1"/>
          </p:cNvSpPr>
          <p:nvPr>
            <p:ph type="body" sz="quarter" idx="15"/>
          </p:nvPr>
        </p:nvSpPr>
        <p:spPr/>
        <p:txBody>
          <a:bodyPr/>
          <a:lstStyle/>
          <a:p>
            <a:r>
              <a:rPr lang="en-US" smtClean="0"/>
              <a:t>Binarização</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50</a:t>
            </a:fld>
            <a:endParaRPr lang="en-US" noProof="1"/>
          </a:p>
        </p:txBody>
      </p:sp>
      <p:sp>
        <p:nvSpPr>
          <p:cNvPr id="5" name="Espaço Reservado para Conteúdo 4"/>
          <p:cNvSpPr>
            <a:spLocks noGrp="1"/>
          </p:cNvSpPr>
          <p:nvPr>
            <p:ph sz="quarter" idx="1"/>
          </p:nvPr>
        </p:nvSpPr>
        <p:spPr/>
        <p:txBody>
          <a:bodyPr/>
          <a:lstStyle/>
          <a:p>
            <a:r>
              <a:rPr lang="pt-BR" dirty="0"/>
              <a:t>THRESH_BINARY: </a:t>
            </a:r>
            <a:r>
              <a:rPr lang="pt-BR" dirty="0" smtClean="0"/>
              <a:t>Transforma qualquer </a:t>
            </a:r>
            <a:r>
              <a:rPr lang="pt-BR" dirty="0"/>
              <a:t>valor acima e abaixo do seu limite no valor potencial mínimo e máximo, respectivamente.</a:t>
            </a:r>
          </a:p>
          <a:p>
            <a:r>
              <a:rPr lang="pt-BR" dirty="0"/>
              <a:t>THRESH_BINARY_INV: </a:t>
            </a:r>
            <a:r>
              <a:rPr lang="pt-BR" dirty="0" smtClean="0"/>
              <a:t>Oposto de </a:t>
            </a:r>
            <a:r>
              <a:rPr lang="pt-BR" dirty="0"/>
              <a:t>um THRESH_BINARY onde qualquer valor acima e abaixo do seu limite é o valor potencial máximo possível e mínimo, respectivamente.</a:t>
            </a:r>
          </a:p>
          <a:p>
            <a:r>
              <a:rPr lang="pt-BR" dirty="0"/>
              <a:t>THRESH_TRUNC: Os valores inferiores ao valor limite permanecem inalterados, mas qualquer valor superior é definido com o valor limite de 127.</a:t>
            </a:r>
          </a:p>
          <a:p>
            <a:r>
              <a:rPr lang="pt-BR" dirty="0"/>
              <a:t>THRESH_TOZERO: Valores de pixel menores que o valor limite são definidos como 0 e os valores acima não são alterados.</a:t>
            </a:r>
          </a:p>
          <a:p>
            <a:r>
              <a:rPr lang="pt-BR" dirty="0"/>
              <a:t>THRESH_TOZERO_INV: Os valores de pixel menores que o valor limite são fixos e o valor acima é definido como 0.</a:t>
            </a:r>
            <a:endParaRPr lang="en-US" dirty="0"/>
          </a:p>
        </p:txBody>
      </p:sp>
    </p:spTree>
    <p:extLst>
      <p:ext uri="{BB962C8B-B14F-4D97-AF65-F5344CB8AC3E}">
        <p14:creationId xmlns:p14="http://schemas.microsoft.com/office/powerpoint/2010/main" val="35787493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 dos diferentes estilos de </a:t>
            </a:r>
            <a:r>
              <a:rPr lang="pt-BR" dirty="0" err="1" smtClean="0"/>
              <a:t>Binarização</a:t>
            </a:r>
            <a:endParaRPr lang="en-US" dirty="0"/>
          </a:p>
        </p:txBody>
      </p:sp>
      <p:sp>
        <p:nvSpPr>
          <p:cNvPr id="3" name="Espaço Reservado para Texto 2"/>
          <p:cNvSpPr>
            <a:spLocks noGrp="1"/>
          </p:cNvSpPr>
          <p:nvPr>
            <p:ph type="body" sz="quarter" idx="15"/>
          </p:nvPr>
        </p:nvSpPr>
        <p:spPr/>
        <p:txBody>
          <a:bodyPr/>
          <a:lstStyle/>
          <a:p>
            <a:r>
              <a:rPr lang="en-US" smtClean="0"/>
              <a:t>Binarização</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51</a:t>
            </a:fld>
            <a:endParaRPr lang="en-US" noProof="1"/>
          </a:p>
        </p:txBody>
      </p:sp>
      <p:pic>
        <p:nvPicPr>
          <p:cNvPr id="2050" name="Picture 2" descr="Image for post"/>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028549" y="1284747"/>
            <a:ext cx="4924599" cy="350193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1186339" y="5043374"/>
            <a:ext cx="8595360" cy="369332"/>
          </a:xfrm>
          <a:prstGeom prst="rect">
            <a:avLst/>
          </a:prstGeom>
        </p:spPr>
        <p:txBody>
          <a:bodyPr wrap="square">
            <a:spAutoFit/>
          </a:bodyPr>
          <a:lstStyle/>
          <a:p>
            <a:r>
              <a:rPr lang="en-US" dirty="0" smtClean="0"/>
              <a:t>Fonte: https</a:t>
            </a:r>
            <a:r>
              <a:rPr lang="en-US" dirty="0"/>
              <a:t>://miro.medium.com/max/675/1*RMBsi0Dzmw3AykoE1BQLXA.jpeg</a:t>
            </a:r>
          </a:p>
        </p:txBody>
      </p:sp>
    </p:spTree>
    <p:extLst>
      <p:ext uri="{BB962C8B-B14F-4D97-AF65-F5344CB8AC3E}">
        <p14:creationId xmlns:p14="http://schemas.microsoft.com/office/powerpoint/2010/main" val="4008796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 de </a:t>
            </a:r>
            <a:r>
              <a:rPr lang="pt-BR" dirty="0" err="1" smtClean="0"/>
              <a:t>Binarização</a:t>
            </a:r>
            <a:endParaRPr lang="en-US" dirty="0"/>
          </a:p>
        </p:txBody>
      </p:sp>
      <p:sp>
        <p:nvSpPr>
          <p:cNvPr id="3" name="Espaço Reservado para Texto 2"/>
          <p:cNvSpPr>
            <a:spLocks noGrp="1"/>
          </p:cNvSpPr>
          <p:nvPr>
            <p:ph type="body" sz="quarter" idx="15"/>
          </p:nvPr>
        </p:nvSpPr>
        <p:spPr/>
        <p:txBody>
          <a:bodyPr/>
          <a:lstStyle/>
          <a:p>
            <a:r>
              <a:rPr lang="en-US" smtClean="0"/>
              <a:t>Binarização</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52</a:t>
            </a:fld>
            <a:endParaRPr lang="en-US" noProof="1"/>
          </a:p>
        </p:txBody>
      </p:sp>
      <p:pic>
        <p:nvPicPr>
          <p:cNvPr id="7" name="Imagem 6"/>
          <p:cNvPicPr>
            <a:picLocks noChangeAspect="1"/>
          </p:cNvPicPr>
          <p:nvPr/>
        </p:nvPicPr>
        <p:blipFill>
          <a:blip r:embed="rId2"/>
          <a:stretch>
            <a:fillRect/>
          </a:stretch>
        </p:blipFill>
        <p:spPr>
          <a:xfrm>
            <a:off x="5563337" y="1730420"/>
            <a:ext cx="4839235" cy="2888156"/>
          </a:xfrm>
          <a:prstGeom prst="rect">
            <a:avLst/>
          </a:prstGeom>
        </p:spPr>
      </p:pic>
      <p:sp>
        <p:nvSpPr>
          <p:cNvPr id="8" name="Seta para a Direita 7"/>
          <p:cNvSpPr/>
          <p:nvPr/>
        </p:nvSpPr>
        <p:spPr>
          <a:xfrm>
            <a:off x="5002717" y="3086230"/>
            <a:ext cx="383003" cy="446396"/>
          </a:xfrm>
          <a:prstGeom prst="rightArrow">
            <a:avLst/>
          </a:prstGeom>
          <a:solidFill>
            <a:schemeClr val="tx1"/>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9" name="Imagem 8"/>
          <p:cNvPicPr>
            <a:picLocks noChangeAspect="1"/>
          </p:cNvPicPr>
          <p:nvPr/>
        </p:nvPicPr>
        <p:blipFill>
          <a:blip r:embed="rId3"/>
          <a:stretch>
            <a:fillRect/>
          </a:stretch>
        </p:blipFill>
        <p:spPr>
          <a:xfrm>
            <a:off x="372976" y="2248436"/>
            <a:ext cx="4452124" cy="2022249"/>
          </a:xfrm>
          <a:prstGeom prst="rect">
            <a:avLst/>
          </a:prstGeom>
        </p:spPr>
      </p:pic>
      <p:sp>
        <p:nvSpPr>
          <p:cNvPr id="5" name="Retângulo 4"/>
          <p:cNvSpPr/>
          <p:nvPr/>
        </p:nvSpPr>
        <p:spPr>
          <a:xfrm>
            <a:off x="308645" y="2751589"/>
            <a:ext cx="4550011" cy="914400"/>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2130235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Thresholding</a:t>
            </a:r>
            <a:r>
              <a:rPr lang="pt-BR" dirty="0" smtClean="0"/>
              <a:t> Adaptativo</a:t>
            </a:r>
            <a:endParaRPr lang="en-US" dirty="0"/>
          </a:p>
        </p:txBody>
      </p:sp>
      <p:sp>
        <p:nvSpPr>
          <p:cNvPr id="3" name="Espaço Reservado para Texto 2"/>
          <p:cNvSpPr>
            <a:spLocks noGrp="1"/>
          </p:cNvSpPr>
          <p:nvPr>
            <p:ph type="body" sz="quarter" idx="15"/>
          </p:nvPr>
        </p:nvSpPr>
        <p:spPr/>
        <p:txBody>
          <a:bodyPr/>
          <a:lstStyle/>
          <a:p>
            <a:r>
              <a:rPr lang="en-US" dirty="0" err="1" smtClean="0"/>
              <a:t>Binarização</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53</a:t>
            </a:fld>
            <a:endParaRPr lang="en-US" noProof="1"/>
          </a:p>
        </p:txBody>
      </p:sp>
      <p:sp>
        <p:nvSpPr>
          <p:cNvPr id="5" name="Espaço Reservado para Conteúdo 4"/>
          <p:cNvSpPr>
            <a:spLocks noGrp="1"/>
          </p:cNvSpPr>
          <p:nvPr>
            <p:ph sz="quarter" idx="1"/>
          </p:nvPr>
        </p:nvSpPr>
        <p:spPr/>
        <p:txBody>
          <a:bodyPr/>
          <a:lstStyle/>
          <a:p>
            <a:r>
              <a:rPr lang="pt-BR" dirty="0" smtClean="0"/>
              <a:t>Se </a:t>
            </a:r>
            <a:r>
              <a:rPr lang="pt-BR" dirty="0"/>
              <a:t>uma imagem tiver diferentes condições de iluminação em diferentes </a:t>
            </a:r>
            <a:r>
              <a:rPr lang="pt-BR" dirty="0" smtClean="0"/>
              <a:t>áreas a </a:t>
            </a:r>
            <a:r>
              <a:rPr lang="pt-BR" dirty="0" err="1" smtClean="0"/>
              <a:t>binarização</a:t>
            </a:r>
            <a:r>
              <a:rPr lang="pt-BR" dirty="0" smtClean="0"/>
              <a:t> </a:t>
            </a:r>
            <a:r>
              <a:rPr lang="pt-BR" b="1" dirty="0"/>
              <a:t>adaptativa</a:t>
            </a:r>
            <a:r>
              <a:rPr lang="pt-BR" dirty="0"/>
              <a:t> pode ajudar. </a:t>
            </a:r>
            <a:r>
              <a:rPr lang="pt-BR" dirty="0" smtClean="0"/>
              <a:t>O </a:t>
            </a:r>
            <a:r>
              <a:rPr lang="pt-BR" dirty="0"/>
              <a:t>algoritmo determina o limite de um pixel com base em uma pequena região ao redor dele. Portanto, obtemos limites diferentes para regiões diferentes da mesma imagem, o que dá melhores resultados para imagens com iluminação variável.</a:t>
            </a:r>
            <a:endParaRPr lang="en-US" dirty="0" smtClean="0"/>
          </a:p>
          <a:p>
            <a:r>
              <a:rPr lang="en-US" b="1" dirty="0" smtClean="0"/>
              <a:t>Adaptive </a:t>
            </a:r>
            <a:r>
              <a:rPr lang="en-US" b="1" dirty="0"/>
              <a:t>Mean </a:t>
            </a:r>
            <a:r>
              <a:rPr lang="en-US" b="1" dirty="0" err="1" smtClean="0"/>
              <a:t>Thresholding</a:t>
            </a:r>
            <a:r>
              <a:rPr lang="en-US" dirty="0" smtClean="0"/>
              <a:t>, </a:t>
            </a:r>
            <a:r>
              <a:rPr lang="en-US" b="1" dirty="0" smtClean="0"/>
              <a:t>Gaussian </a:t>
            </a:r>
            <a:r>
              <a:rPr lang="en-US" b="1" dirty="0" err="1" smtClean="0"/>
              <a:t>Thresholding</a:t>
            </a:r>
            <a:r>
              <a:rPr lang="en-US" b="1" dirty="0" smtClean="0"/>
              <a:t> </a:t>
            </a:r>
            <a:r>
              <a:rPr lang="en-US" dirty="0" err="1" smtClean="0"/>
              <a:t>são</a:t>
            </a:r>
            <a:r>
              <a:rPr lang="en-US" dirty="0" smtClean="0"/>
              <a:t> </a:t>
            </a:r>
            <a:r>
              <a:rPr lang="en-US" dirty="0" err="1" smtClean="0"/>
              <a:t>exemplos</a:t>
            </a:r>
            <a:r>
              <a:rPr lang="en-US" dirty="0" smtClean="0"/>
              <a:t> de </a:t>
            </a:r>
            <a:r>
              <a:rPr lang="en-US" dirty="0" err="1" smtClean="0"/>
              <a:t>binarização</a:t>
            </a:r>
            <a:r>
              <a:rPr lang="en-US" dirty="0" smtClean="0"/>
              <a:t> que </a:t>
            </a:r>
            <a:r>
              <a:rPr lang="en-US" dirty="0" err="1" smtClean="0"/>
              <a:t>levam</a:t>
            </a:r>
            <a:r>
              <a:rPr lang="en-US" dirty="0" smtClean="0"/>
              <a:t> </a:t>
            </a:r>
            <a:r>
              <a:rPr lang="en-US" dirty="0" err="1" smtClean="0"/>
              <a:t>em</a:t>
            </a:r>
            <a:r>
              <a:rPr lang="en-US" dirty="0" smtClean="0"/>
              <a:t> </a:t>
            </a:r>
            <a:r>
              <a:rPr lang="en-US" dirty="0" err="1" smtClean="0"/>
              <a:t>conta</a:t>
            </a:r>
            <a:r>
              <a:rPr lang="en-US" dirty="0" smtClean="0"/>
              <a:t> as </a:t>
            </a:r>
            <a:r>
              <a:rPr lang="en-US" dirty="0" err="1" smtClean="0"/>
              <a:t>variações</a:t>
            </a:r>
            <a:r>
              <a:rPr lang="en-US" dirty="0" smtClean="0"/>
              <a:t> de </a:t>
            </a:r>
            <a:r>
              <a:rPr lang="en-US" dirty="0" err="1" smtClean="0"/>
              <a:t>iluminação</a:t>
            </a:r>
            <a:r>
              <a:rPr lang="en-US" dirty="0" smtClean="0"/>
              <a:t> </a:t>
            </a:r>
            <a:r>
              <a:rPr lang="en-US" dirty="0" err="1" smtClean="0"/>
              <a:t>na</a:t>
            </a:r>
            <a:r>
              <a:rPr lang="en-US" dirty="0" smtClean="0"/>
              <a:t> </a:t>
            </a:r>
            <a:r>
              <a:rPr lang="en-US" dirty="0" err="1" smtClean="0"/>
              <a:t>imagem</a:t>
            </a:r>
            <a:r>
              <a:rPr lang="en-US" dirty="0" smtClean="0"/>
              <a:t>.</a:t>
            </a:r>
          </a:p>
          <a:p>
            <a:r>
              <a:rPr lang="pt-BR" b="1" dirty="0" err="1" smtClean="0"/>
              <a:t>Otsu</a:t>
            </a:r>
            <a:r>
              <a:rPr lang="pt-BR" b="1" dirty="0" smtClean="0"/>
              <a:t> </a:t>
            </a:r>
            <a:r>
              <a:rPr lang="pt-BR" b="1" dirty="0" err="1" smtClean="0"/>
              <a:t>Thresholding</a:t>
            </a:r>
            <a:r>
              <a:rPr lang="pt-BR" b="1" dirty="0" smtClean="0"/>
              <a:t> </a:t>
            </a:r>
            <a:r>
              <a:rPr lang="pt-BR" dirty="0" smtClean="0"/>
              <a:t>é a técnica utilizada quando a imagem contém uma distribuição bimodal. Para utilização desta técnica utilizamos o valor de </a:t>
            </a:r>
            <a:r>
              <a:rPr lang="pt-BR" b="1" dirty="0" err="1" smtClean="0"/>
              <a:t>retVal</a:t>
            </a:r>
            <a:r>
              <a:rPr lang="pt-BR" b="1" dirty="0" smtClean="0"/>
              <a:t> </a:t>
            </a:r>
            <a:r>
              <a:rPr lang="pt-BR" dirty="0" smtClean="0"/>
              <a:t>retornado pelo </a:t>
            </a:r>
            <a:r>
              <a:rPr lang="pt-BR" dirty="0" err="1" smtClean="0"/>
              <a:t>thresholding</a:t>
            </a:r>
            <a:r>
              <a:rPr lang="pt-BR" dirty="0" smtClean="0"/>
              <a:t>.</a:t>
            </a:r>
            <a:endParaRPr lang="en-US" dirty="0"/>
          </a:p>
        </p:txBody>
      </p:sp>
    </p:spTree>
    <p:extLst>
      <p:ext uri="{BB962C8B-B14F-4D97-AF65-F5344CB8AC3E}">
        <p14:creationId xmlns:p14="http://schemas.microsoft.com/office/powerpoint/2010/main" val="1350828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Threshold</a:t>
            </a:r>
            <a:r>
              <a:rPr lang="pt-BR" dirty="0"/>
              <a:t> Adaptativo e Gaussiano</a:t>
            </a:r>
            <a:endParaRPr lang="en-US" dirty="0"/>
          </a:p>
        </p:txBody>
      </p:sp>
      <p:sp>
        <p:nvSpPr>
          <p:cNvPr id="3" name="Espaço Reservado para Texto 2"/>
          <p:cNvSpPr>
            <a:spLocks noGrp="1"/>
          </p:cNvSpPr>
          <p:nvPr>
            <p:ph type="body" sz="quarter" idx="15"/>
          </p:nvPr>
        </p:nvSpPr>
        <p:spPr/>
        <p:txBody>
          <a:bodyPr/>
          <a:lstStyle/>
          <a:p>
            <a:r>
              <a:rPr lang="en-US" smtClean="0"/>
              <a:t>Binarização</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54</a:t>
            </a:fld>
            <a:endParaRPr lang="en-US" noProof="1"/>
          </a:p>
        </p:txBody>
      </p:sp>
      <p:pic>
        <p:nvPicPr>
          <p:cNvPr id="6" name="Picture 2" descr="Image for post"/>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314731" y="1036800"/>
            <a:ext cx="6339737" cy="4187564"/>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1786805" y="5259308"/>
            <a:ext cx="8120520" cy="369332"/>
          </a:xfrm>
          <a:prstGeom prst="rect">
            <a:avLst/>
          </a:prstGeom>
        </p:spPr>
        <p:txBody>
          <a:bodyPr wrap="square">
            <a:spAutoFit/>
          </a:bodyPr>
          <a:lstStyle/>
          <a:p>
            <a:r>
              <a:rPr lang="en-US" dirty="0" smtClean="0"/>
              <a:t>Fonte: https</a:t>
            </a:r>
            <a:r>
              <a:rPr lang="en-US" dirty="0"/>
              <a:t>://miro.medium.com/max/3600/1*gsiSN1zT4Qc0wmxqnS9Cfg.png</a:t>
            </a:r>
          </a:p>
        </p:txBody>
      </p:sp>
    </p:spTree>
    <p:extLst>
      <p:ext uri="{BB962C8B-B14F-4D97-AF65-F5344CB8AC3E}">
        <p14:creationId xmlns:p14="http://schemas.microsoft.com/office/powerpoint/2010/main" val="3083941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Otsu</a:t>
            </a:r>
            <a:r>
              <a:rPr lang="pt-BR" dirty="0" smtClean="0"/>
              <a:t> </a:t>
            </a:r>
            <a:r>
              <a:rPr lang="pt-BR" dirty="0" err="1" smtClean="0"/>
              <a:t>Binarization</a:t>
            </a:r>
            <a:endParaRPr lang="en-US" dirty="0"/>
          </a:p>
        </p:txBody>
      </p:sp>
      <p:sp>
        <p:nvSpPr>
          <p:cNvPr id="3" name="Espaço Reservado para Texto 2"/>
          <p:cNvSpPr>
            <a:spLocks noGrp="1"/>
          </p:cNvSpPr>
          <p:nvPr>
            <p:ph type="body" sz="quarter" idx="15"/>
          </p:nvPr>
        </p:nvSpPr>
        <p:spPr/>
        <p:txBody>
          <a:bodyPr/>
          <a:lstStyle/>
          <a:p>
            <a:r>
              <a:rPr lang="en-US" smtClean="0"/>
              <a:t>Binarização</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55</a:t>
            </a:fld>
            <a:endParaRPr lang="en-US" noProof="1"/>
          </a:p>
        </p:txBody>
      </p:sp>
      <p:pic>
        <p:nvPicPr>
          <p:cNvPr id="1026" name="Picture 2" descr="Otsu's Threshold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039000" y="1425600"/>
            <a:ext cx="4891200" cy="3478187"/>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554990" y="5239840"/>
            <a:ext cx="10877780" cy="307777"/>
          </a:xfrm>
          <a:prstGeom prst="rect">
            <a:avLst/>
          </a:prstGeom>
        </p:spPr>
        <p:txBody>
          <a:bodyPr wrap="square">
            <a:spAutoFit/>
          </a:bodyPr>
          <a:lstStyle/>
          <a:p>
            <a:r>
              <a:rPr lang="en-US" sz="1400" dirty="0" smtClean="0"/>
              <a:t>Fonte: </a:t>
            </a:r>
            <a:r>
              <a:rPr lang="en-US" sz="1400" dirty="0"/>
              <a:t>https://opencv-python-tutroals.readthedocs.io/en/latest/py_tutorials/py_imgproc/py_thresholding/py_thresholding.html</a:t>
            </a:r>
          </a:p>
        </p:txBody>
      </p:sp>
    </p:spTree>
    <p:extLst>
      <p:ext uri="{BB962C8B-B14F-4D97-AF65-F5344CB8AC3E}">
        <p14:creationId xmlns:p14="http://schemas.microsoft.com/office/powerpoint/2010/main" val="2875728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 de </a:t>
            </a:r>
            <a:r>
              <a:rPr lang="pt-BR" dirty="0" err="1" smtClean="0"/>
              <a:t>Binarização</a:t>
            </a:r>
            <a:r>
              <a:rPr lang="pt-BR" dirty="0" smtClean="0"/>
              <a:t> Adaptativa</a:t>
            </a:r>
            <a:endParaRPr lang="en-US" dirty="0"/>
          </a:p>
        </p:txBody>
      </p:sp>
      <p:sp>
        <p:nvSpPr>
          <p:cNvPr id="3" name="Espaço Reservado para Texto 2"/>
          <p:cNvSpPr>
            <a:spLocks noGrp="1"/>
          </p:cNvSpPr>
          <p:nvPr>
            <p:ph type="body" sz="quarter" idx="15"/>
          </p:nvPr>
        </p:nvSpPr>
        <p:spPr/>
        <p:txBody>
          <a:bodyPr/>
          <a:lstStyle/>
          <a:p>
            <a:r>
              <a:rPr lang="en-US" smtClean="0"/>
              <a:t>Binarização</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56</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6060955" y="1888342"/>
            <a:ext cx="4560152" cy="2888755"/>
          </a:xfrm>
          <a:prstGeom prst="rect">
            <a:avLst/>
          </a:prstGeom>
        </p:spPr>
      </p:pic>
      <p:pic>
        <p:nvPicPr>
          <p:cNvPr id="7" name="Imagem 6"/>
          <p:cNvPicPr>
            <a:picLocks noChangeAspect="1"/>
          </p:cNvPicPr>
          <p:nvPr/>
        </p:nvPicPr>
        <p:blipFill>
          <a:blip r:embed="rId3"/>
          <a:stretch>
            <a:fillRect/>
          </a:stretch>
        </p:blipFill>
        <p:spPr>
          <a:xfrm>
            <a:off x="259200" y="1806110"/>
            <a:ext cx="5031015" cy="3053220"/>
          </a:xfrm>
          <a:prstGeom prst="rect">
            <a:avLst/>
          </a:prstGeom>
        </p:spPr>
      </p:pic>
      <p:sp>
        <p:nvSpPr>
          <p:cNvPr id="8" name="Seta para a Direita 7"/>
          <p:cNvSpPr/>
          <p:nvPr/>
        </p:nvSpPr>
        <p:spPr>
          <a:xfrm>
            <a:off x="5381970" y="2941317"/>
            <a:ext cx="498712" cy="812836"/>
          </a:xfrm>
          <a:prstGeom prst="rightArrow">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 name="Retângulo 8"/>
          <p:cNvSpPr/>
          <p:nvPr/>
        </p:nvSpPr>
        <p:spPr>
          <a:xfrm>
            <a:off x="259200" y="2457974"/>
            <a:ext cx="4967141" cy="1166070"/>
          </a:xfrm>
          <a:prstGeom prst="rect">
            <a:avLst/>
          </a:prstGeom>
          <a:noFill/>
          <a:ln w="2857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0796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Aplicações</a:t>
            </a:r>
            <a:br>
              <a:rPr lang="pt-BR" dirty="0" smtClean="0"/>
            </a:br>
            <a:endParaRPr lang="en-US" dirty="0"/>
          </a:p>
        </p:txBody>
      </p:sp>
      <p:sp>
        <p:nvSpPr>
          <p:cNvPr id="3" name="Espaço Reservado para Texto 2"/>
          <p:cNvSpPr>
            <a:spLocks noGrp="1"/>
          </p:cNvSpPr>
          <p:nvPr>
            <p:ph type="body" sz="quarter" idx="15"/>
          </p:nvPr>
        </p:nvSpPr>
        <p:spPr/>
        <p:txBody>
          <a:bodyPr/>
          <a:lstStyle/>
          <a:p>
            <a:r>
              <a:rPr lang="pt-BR" dirty="0" smtClean="0"/>
              <a:t>Operações morfológicas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57</a:t>
            </a:fld>
            <a:endParaRPr lang="en-US" noProof="1"/>
          </a:p>
        </p:txBody>
      </p:sp>
      <p:sp>
        <p:nvSpPr>
          <p:cNvPr id="5" name="Espaço Reservado para Conteúdo 4"/>
          <p:cNvSpPr>
            <a:spLocks noGrp="1"/>
          </p:cNvSpPr>
          <p:nvPr>
            <p:ph sz="quarter" idx="1"/>
          </p:nvPr>
        </p:nvSpPr>
        <p:spPr/>
        <p:txBody>
          <a:bodyPr/>
          <a:lstStyle/>
          <a:p>
            <a:r>
              <a:rPr lang="pt-BR" b="1" dirty="0"/>
              <a:t>Operações morfológicas </a:t>
            </a:r>
            <a:r>
              <a:rPr lang="pt-BR" dirty="0"/>
              <a:t>são uma classe de </a:t>
            </a:r>
            <a:r>
              <a:rPr lang="pt-BR" b="1" dirty="0"/>
              <a:t>operações não lineares </a:t>
            </a:r>
            <a:r>
              <a:rPr lang="pt-BR" dirty="0"/>
              <a:t>que nos permitem remover ruído de uma imagem e extrair a forma/ estrutura da imagem. No geral, essas transformações são aplicadas em imagens em escala de cinza ou binárias. É muito comum aplicá-las após a extração de bordas.</a:t>
            </a:r>
          </a:p>
          <a:p>
            <a:r>
              <a:rPr lang="pt-BR" dirty="0"/>
              <a:t>Na essência o que vamos fazer é uma operação lógica com os nossos pixels. Baseadas </a:t>
            </a:r>
            <a:r>
              <a:rPr lang="pt-BR" dirty="0" smtClean="0"/>
              <a:t>em um “</a:t>
            </a:r>
            <a:r>
              <a:rPr lang="pt-BR" dirty="0"/>
              <a:t>elemento estruturante”, que vai nos dizer o que considerar nessa operação lógica</a:t>
            </a:r>
            <a:r>
              <a:rPr lang="pt-BR" dirty="0" smtClean="0"/>
              <a:t>.</a:t>
            </a:r>
          </a:p>
          <a:p>
            <a:r>
              <a:rPr lang="pt-BR" dirty="0" smtClean="0"/>
              <a:t>Existem diversas operações morfológicas aplicáveis no </a:t>
            </a:r>
            <a:r>
              <a:rPr lang="pt-BR" dirty="0" err="1" smtClean="0"/>
              <a:t>OpenCV</a:t>
            </a:r>
            <a:r>
              <a:rPr lang="pt-BR" dirty="0"/>
              <a:t> </a:t>
            </a:r>
            <a:r>
              <a:rPr lang="pt-BR" dirty="0" smtClean="0"/>
              <a:t>e também diversas possibilidades de construir um elemento estruturante de formato não quadrado. As quatro transformações básicas são: </a:t>
            </a:r>
            <a:r>
              <a:rPr lang="pt-BR" b="1" dirty="0" smtClean="0"/>
              <a:t>Erosão, Dilatação, Abertura </a:t>
            </a:r>
            <a:r>
              <a:rPr lang="pt-BR" dirty="0" smtClean="0"/>
              <a:t>e</a:t>
            </a:r>
            <a:r>
              <a:rPr lang="pt-BR" b="1" dirty="0" smtClean="0"/>
              <a:t> Fechamento</a:t>
            </a:r>
            <a:r>
              <a:rPr lang="pt-BR" dirty="0" smtClean="0"/>
              <a:t>.</a:t>
            </a:r>
            <a:endParaRPr lang="en-US" dirty="0"/>
          </a:p>
        </p:txBody>
      </p:sp>
    </p:spTree>
    <p:extLst>
      <p:ext uri="{BB962C8B-B14F-4D97-AF65-F5344CB8AC3E}">
        <p14:creationId xmlns:p14="http://schemas.microsoft.com/office/powerpoint/2010/main" val="1138102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Kernel e </a:t>
            </a:r>
            <a:r>
              <a:rPr lang="en-US" dirty="0" err="1" smtClean="0"/>
              <a:t>Operações</a:t>
            </a:r>
            <a:r>
              <a:rPr lang="en-US" dirty="0" smtClean="0"/>
              <a:t> </a:t>
            </a:r>
            <a:r>
              <a:rPr lang="en-US" dirty="0" err="1" smtClean="0"/>
              <a:t>Lógicas</a:t>
            </a:r>
            <a:endParaRPr lang="en-US" dirty="0"/>
          </a:p>
        </p:txBody>
      </p:sp>
      <p:sp>
        <p:nvSpPr>
          <p:cNvPr id="3" name="Espaço Reservado para Texto 2"/>
          <p:cNvSpPr>
            <a:spLocks noGrp="1"/>
          </p:cNvSpPr>
          <p:nvPr>
            <p:ph type="body" sz="quarter" idx="15"/>
          </p:nvPr>
        </p:nvSpPr>
        <p:spPr/>
        <p:txBody>
          <a:bodyPr/>
          <a:lstStyle/>
          <a:p>
            <a:r>
              <a:rPr lang="en-US" smtClean="0"/>
              <a:t>Operações morfológicas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58</a:t>
            </a:fld>
            <a:endParaRPr lang="en-US" noProof="1"/>
          </a:p>
        </p:txBody>
      </p:sp>
      <p:sp>
        <p:nvSpPr>
          <p:cNvPr id="5" name="Espaço Reservado para Conteúdo 4"/>
          <p:cNvSpPr>
            <a:spLocks noGrp="1"/>
          </p:cNvSpPr>
          <p:nvPr>
            <p:ph sz="quarter" idx="1"/>
          </p:nvPr>
        </p:nvSpPr>
        <p:spPr/>
        <p:txBody>
          <a:bodyPr/>
          <a:lstStyle/>
          <a:p>
            <a:r>
              <a:rPr lang="pt-BR" dirty="0"/>
              <a:t>O </a:t>
            </a:r>
            <a:r>
              <a:rPr lang="pt-BR" b="1" dirty="0"/>
              <a:t>elemento </a:t>
            </a:r>
            <a:r>
              <a:rPr lang="pt-BR" b="1" dirty="0" smtClean="0"/>
              <a:t>estruturante </a:t>
            </a:r>
            <a:r>
              <a:rPr lang="pt-BR" dirty="0" smtClean="0"/>
              <a:t>é </a:t>
            </a:r>
            <a:r>
              <a:rPr lang="pt-BR" dirty="0"/>
              <a:t>nossa </a:t>
            </a:r>
            <a:r>
              <a:rPr lang="pt-BR" b="1" dirty="0"/>
              <a:t>máscara</a:t>
            </a:r>
            <a:r>
              <a:rPr lang="pt-BR" dirty="0"/>
              <a:t> para aplicação das </a:t>
            </a:r>
            <a:r>
              <a:rPr lang="pt-BR" b="1" dirty="0"/>
              <a:t>operações lógicas</a:t>
            </a:r>
            <a:r>
              <a:rPr lang="pt-BR" dirty="0"/>
              <a:t>. Esse </a:t>
            </a:r>
            <a:r>
              <a:rPr lang="pt-BR" dirty="0" smtClean="0"/>
              <a:t>elemento é </a:t>
            </a:r>
            <a:r>
              <a:rPr lang="pt-BR" dirty="0"/>
              <a:t>uma </a:t>
            </a:r>
            <a:r>
              <a:rPr lang="pt-BR" dirty="0" smtClean="0"/>
              <a:t>matriz (</a:t>
            </a:r>
            <a:r>
              <a:rPr lang="pt-BR" dirty="0" err="1" smtClean="0"/>
              <a:t>kernel</a:t>
            </a:r>
            <a:r>
              <a:rPr lang="pt-BR" dirty="0" smtClean="0"/>
              <a:t>) </a:t>
            </a:r>
            <a:r>
              <a:rPr lang="pt-BR" dirty="0"/>
              <a:t>com valores </a:t>
            </a:r>
            <a:r>
              <a:rPr lang="pt-BR" dirty="0" smtClean="0"/>
              <a:t>de </a:t>
            </a:r>
            <a:r>
              <a:rPr lang="pt-BR" dirty="0"/>
              <a:t>0 ou </a:t>
            </a:r>
            <a:r>
              <a:rPr lang="pt-BR" dirty="0" smtClean="0"/>
              <a:t>255. </a:t>
            </a:r>
            <a:r>
              <a:rPr lang="pt-BR" dirty="0"/>
              <a:t>Os valores em </a:t>
            </a:r>
            <a:r>
              <a:rPr lang="pt-BR" dirty="0" smtClean="0"/>
              <a:t>255 são considerados </a:t>
            </a:r>
            <a:r>
              <a:rPr lang="pt-BR" dirty="0"/>
              <a:t>para a operação lógica. </a:t>
            </a:r>
            <a:r>
              <a:rPr lang="pt-BR" dirty="0" smtClean="0"/>
              <a:t>O elemento estruturante </a:t>
            </a:r>
            <a:r>
              <a:rPr lang="pt-BR" dirty="0"/>
              <a:t>tem uma posição central, chamada origem, na qual vamos fazer ou não uma mudança a depender do resultado da nossa operação lógica</a:t>
            </a:r>
            <a:r>
              <a:rPr lang="pt-BR" dirty="0" smtClean="0"/>
              <a:t>.</a:t>
            </a:r>
          </a:p>
          <a:p>
            <a:r>
              <a:rPr lang="pt-BR" dirty="0" smtClean="0"/>
              <a:t>Exemplificando uma </a:t>
            </a:r>
            <a:r>
              <a:rPr lang="pt-BR" dirty="0"/>
              <a:t>operação OU com elemento estruturante:</a:t>
            </a:r>
          </a:p>
          <a:p>
            <a:pPr marL="342900" indent="-342900">
              <a:buFont typeface="+mj-lt"/>
              <a:buAutoNum type="arabicPeriod"/>
            </a:pPr>
            <a:r>
              <a:rPr lang="pt-BR" dirty="0" smtClean="0"/>
              <a:t>Percorre-se </a:t>
            </a:r>
            <a:r>
              <a:rPr lang="pt-BR" dirty="0"/>
              <a:t>a imagem com o elemento estruturante, sobrepondo os valores dele com os da imagem original</a:t>
            </a:r>
          </a:p>
          <a:p>
            <a:pPr marL="342900" indent="-342900">
              <a:buFont typeface="+mj-lt"/>
              <a:buAutoNum type="arabicPeriod"/>
            </a:pPr>
            <a:r>
              <a:rPr lang="pt-BR" dirty="0"/>
              <a:t>Caso algum dos nossos 255 se sobreponha a outro 255, dizemos que a operação OU é verdadeira, caso nenhum valor bata, a operação é falsa.</a:t>
            </a:r>
          </a:p>
          <a:p>
            <a:pPr marL="342900" indent="-342900">
              <a:buFont typeface="+mj-lt"/>
              <a:buAutoNum type="arabicPeriod"/>
            </a:pPr>
            <a:r>
              <a:rPr lang="pt-BR" dirty="0"/>
              <a:t>Se a operação lógica for verdadeira, </a:t>
            </a:r>
            <a:r>
              <a:rPr lang="pt-BR" dirty="0" smtClean="0"/>
              <a:t>muda-se </a:t>
            </a:r>
            <a:r>
              <a:rPr lang="pt-BR" dirty="0"/>
              <a:t>o valor do pixel sobreposto com a posição central (origem) para o valor 255.</a:t>
            </a:r>
          </a:p>
          <a:p>
            <a:endParaRPr lang="en-US" dirty="0"/>
          </a:p>
        </p:txBody>
      </p:sp>
    </p:spTree>
    <p:extLst>
      <p:ext uri="{BB962C8B-B14F-4D97-AF65-F5344CB8AC3E}">
        <p14:creationId xmlns:p14="http://schemas.microsoft.com/office/powerpoint/2010/main" val="22014386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Dilatação</a:t>
            </a:r>
            <a:endParaRPr lang="en-US" dirty="0"/>
          </a:p>
        </p:txBody>
      </p:sp>
      <p:sp>
        <p:nvSpPr>
          <p:cNvPr id="3" name="Espaço Reservado para Texto 2"/>
          <p:cNvSpPr>
            <a:spLocks noGrp="1"/>
          </p:cNvSpPr>
          <p:nvPr>
            <p:ph type="body" sz="quarter" idx="15"/>
          </p:nvPr>
        </p:nvSpPr>
        <p:spPr/>
        <p:txBody>
          <a:bodyPr/>
          <a:lstStyle/>
          <a:p>
            <a:r>
              <a:rPr lang="en-US" smtClean="0"/>
              <a:t>Operações morfológicas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59</a:t>
            </a:fld>
            <a:endParaRPr lang="en-US" noProof="1"/>
          </a:p>
        </p:txBody>
      </p:sp>
      <p:sp>
        <p:nvSpPr>
          <p:cNvPr id="5" name="Espaço Reservado para Conteúdo 4"/>
          <p:cNvSpPr>
            <a:spLocks noGrp="1"/>
          </p:cNvSpPr>
          <p:nvPr>
            <p:ph sz="quarter" idx="1"/>
          </p:nvPr>
        </p:nvSpPr>
        <p:spPr/>
        <p:txBody>
          <a:bodyPr/>
          <a:lstStyle/>
          <a:p>
            <a:r>
              <a:rPr lang="pt-BR" dirty="0"/>
              <a:t>A </a:t>
            </a:r>
            <a:r>
              <a:rPr lang="pt-BR" b="1" dirty="0"/>
              <a:t>dilatação</a:t>
            </a:r>
            <a:r>
              <a:rPr lang="pt-BR" dirty="0"/>
              <a:t> é uma operação morfológica que utiliza o operador OU no elemento estruturante</a:t>
            </a:r>
            <a:r>
              <a:rPr lang="pt-BR" dirty="0" smtClean="0"/>
              <a:t>. </a:t>
            </a:r>
            <a:r>
              <a:rPr lang="pt-BR" dirty="0"/>
              <a:t>Assim</a:t>
            </a:r>
            <a:r>
              <a:rPr lang="pt-BR" dirty="0" smtClean="0"/>
              <a:t>, ao passar o </a:t>
            </a:r>
            <a:r>
              <a:rPr lang="pt-BR" dirty="0" err="1" smtClean="0"/>
              <a:t>kernel</a:t>
            </a:r>
            <a:r>
              <a:rPr lang="pt-BR" dirty="0"/>
              <a:t> </a:t>
            </a:r>
            <a:r>
              <a:rPr lang="pt-BR" dirty="0" smtClean="0"/>
              <a:t>sobre a imagem, </a:t>
            </a:r>
            <a:r>
              <a:rPr lang="pt-BR" dirty="0"/>
              <a:t>mudamos o </a:t>
            </a:r>
            <a:r>
              <a:rPr lang="pt-BR" dirty="0" smtClean="0"/>
              <a:t>valor central para 255 caso qualquer um dos pixels sobreposto do </a:t>
            </a:r>
            <a:r>
              <a:rPr lang="pt-BR" dirty="0" err="1" smtClean="0"/>
              <a:t>kernel</a:t>
            </a:r>
            <a:r>
              <a:rPr lang="pt-BR" dirty="0" smtClean="0"/>
              <a:t> for verdadeiro.</a:t>
            </a:r>
            <a:endParaRPr lang="en-US" dirty="0"/>
          </a:p>
        </p:txBody>
      </p:sp>
      <p:pic>
        <p:nvPicPr>
          <p:cNvPr id="205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2" y="2275807"/>
            <a:ext cx="3355478" cy="23621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895" y="2427782"/>
            <a:ext cx="4505821" cy="22101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9986" y="2484987"/>
            <a:ext cx="2163368" cy="2152968"/>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p:cNvSpPr/>
          <p:nvPr/>
        </p:nvSpPr>
        <p:spPr>
          <a:xfrm>
            <a:off x="3254927" y="3296872"/>
            <a:ext cx="218115" cy="427839"/>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0" name="Seta para a Direita 9"/>
          <p:cNvSpPr/>
          <p:nvPr/>
        </p:nvSpPr>
        <p:spPr>
          <a:xfrm>
            <a:off x="8129315" y="3296871"/>
            <a:ext cx="218115" cy="427839"/>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 name="Retângulo 7"/>
          <p:cNvSpPr/>
          <p:nvPr/>
        </p:nvSpPr>
        <p:spPr>
          <a:xfrm>
            <a:off x="258762" y="4726136"/>
            <a:ext cx="10450801" cy="584775"/>
          </a:xfrm>
          <a:prstGeom prst="rect">
            <a:avLst/>
          </a:prstGeom>
        </p:spPr>
        <p:txBody>
          <a:bodyPr wrap="square">
            <a:spAutoFit/>
          </a:bodyPr>
          <a:lstStyle/>
          <a:p>
            <a:r>
              <a:rPr lang="en-US" sz="1600" dirty="0" smtClean="0"/>
              <a:t>Fonte: https</a:t>
            </a:r>
            <a:r>
              <a:rPr lang="en-US" sz="1600" dirty="0"/>
              <a:t>://medium.com/turing-talks/detec%C3%A7%C3%A3o-de-bordas-e-transforma%C3%A7%C3%B5es-morfol%C3%B3gicas-em-imagens-com-opencv-8aecf8c8ba2f</a:t>
            </a:r>
          </a:p>
        </p:txBody>
      </p:sp>
    </p:spTree>
    <p:extLst>
      <p:ext uri="{BB962C8B-B14F-4D97-AF65-F5344CB8AC3E}">
        <p14:creationId xmlns:p14="http://schemas.microsoft.com/office/powerpoint/2010/main" val="7423342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OpenCV</a:t>
            </a:r>
            <a:endParaRPr lang="en-US" dirty="0"/>
          </a:p>
        </p:txBody>
      </p:sp>
      <p:sp>
        <p:nvSpPr>
          <p:cNvPr id="3" name="Espaço Reservado para Texto 2"/>
          <p:cNvSpPr>
            <a:spLocks noGrp="1"/>
          </p:cNvSpPr>
          <p:nvPr>
            <p:ph type="body" sz="quarter" idx="15"/>
          </p:nvPr>
        </p:nvSpPr>
        <p:spPr/>
        <p:txBody>
          <a:bodyPr/>
          <a:lstStyle/>
          <a:p>
            <a:r>
              <a:rPr lang="pt-BR" dirty="0" smtClean="0"/>
              <a:t>Introdução</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5" name="Espaço Reservado para Conteúdo 4"/>
          <p:cNvSpPr>
            <a:spLocks noGrp="1"/>
          </p:cNvSpPr>
          <p:nvPr>
            <p:ph sz="quarter" idx="1"/>
          </p:nvPr>
        </p:nvSpPr>
        <p:spPr/>
        <p:txBody>
          <a:bodyPr/>
          <a:lstStyle/>
          <a:p>
            <a:r>
              <a:rPr lang="pt-BR" b="1" dirty="0" err="1"/>
              <a:t>OpenCV</a:t>
            </a:r>
            <a:r>
              <a:rPr lang="pt-BR" dirty="0"/>
              <a:t> (Open </a:t>
            </a:r>
            <a:r>
              <a:rPr lang="pt-BR" dirty="0" err="1"/>
              <a:t>Source</a:t>
            </a:r>
            <a:r>
              <a:rPr lang="pt-BR" dirty="0"/>
              <a:t> Computer Vision) é uma biblioteca de programação, de código aberto e inicialmente desenvolvida pela Intel com o objetivo de tornar a </a:t>
            </a:r>
            <a:r>
              <a:rPr lang="pt-BR" b="1" dirty="0"/>
              <a:t>visão computacional </a:t>
            </a:r>
            <a:r>
              <a:rPr lang="pt-BR" dirty="0"/>
              <a:t>mais acessível a desenvolvedores e </a:t>
            </a:r>
            <a:r>
              <a:rPr lang="pt-BR" dirty="0" err="1"/>
              <a:t>hobistas</a:t>
            </a:r>
            <a:r>
              <a:rPr lang="pt-BR" dirty="0"/>
              <a:t>. </a:t>
            </a:r>
            <a:endParaRPr lang="pt-BR" dirty="0" smtClean="0"/>
          </a:p>
          <a:p>
            <a:r>
              <a:rPr lang="pt-BR" dirty="0" smtClean="0"/>
              <a:t>Atualmente </a:t>
            </a:r>
            <a:r>
              <a:rPr lang="pt-BR" dirty="0"/>
              <a:t>possui mais de 500 funções, pode ser utilizada em diversas linguagens de programação (C++, </a:t>
            </a:r>
            <a:r>
              <a:rPr lang="pt-BR" b="1" dirty="0"/>
              <a:t>Python</a:t>
            </a:r>
            <a:r>
              <a:rPr lang="pt-BR" dirty="0"/>
              <a:t>, Ruby, Java…) e é usada para diversos tipos de análise em </a:t>
            </a:r>
            <a:r>
              <a:rPr lang="pt-BR" b="1" dirty="0"/>
              <a:t>imagens</a:t>
            </a:r>
            <a:r>
              <a:rPr lang="pt-BR" dirty="0"/>
              <a:t> e </a:t>
            </a:r>
            <a:r>
              <a:rPr lang="pt-BR" b="1" dirty="0"/>
              <a:t>vídeos</a:t>
            </a:r>
            <a:r>
              <a:rPr lang="pt-BR" dirty="0"/>
              <a:t>, como  detecção, </a:t>
            </a:r>
            <a:r>
              <a:rPr lang="pt-BR" dirty="0" err="1"/>
              <a:t>tracking</a:t>
            </a:r>
            <a:r>
              <a:rPr lang="pt-BR" dirty="0"/>
              <a:t> e reconhecimento facial, edição de fotos e vídeos, detecção e análise de textos, etc</a:t>
            </a:r>
            <a:r>
              <a:rPr lang="pt-BR" dirty="0" smtClean="0"/>
              <a:t>. Pode ser utilizada em </a:t>
            </a:r>
            <a:r>
              <a:rPr lang="pt-BR" b="1" dirty="0" smtClean="0"/>
              <a:t>todas as fases </a:t>
            </a:r>
            <a:r>
              <a:rPr lang="pt-BR" dirty="0" smtClean="0"/>
              <a:t>de um pipeline de visão computacional.</a:t>
            </a:r>
          </a:p>
          <a:p>
            <a:r>
              <a:rPr lang="pt-BR" dirty="0" smtClean="0"/>
              <a:t>Instalando: </a:t>
            </a:r>
          </a:p>
          <a:p>
            <a:r>
              <a:rPr lang="pt-BR" dirty="0" smtClean="0"/>
              <a:t>Importando a biblioteca:</a:t>
            </a:r>
            <a:endParaRPr lang="en-US" dirty="0"/>
          </a:p>
        </p:txBody>
      </p:sp>
      <p:pic>
        <p:nvPicPr>
          <p:cNvPr id="6" name="Imagem 5"/>
          <p:cNvPicPr>
            <a:picLocks noChangeAspect="1"/>
          </p:cNvPicPr>
          <p:nvPr/>
        </p:nvPicPr>
        <p:blipFill>
          <a:blip r:embed="rId2"/>
          <a:stretch>
            <a:fillRect/>
          </a:stretch>
        </p:blipFill>
        <p:spPr>
          <a:xfrm>
            <a:off x="3118991" y="3830528"/>
            <a:ext cx="1257300" cy="304800"/>
          </a:xfrm>
          <a:prstGeom prst="rect">
            <a:avLst/>
          </a:prstGeom>
        </p:spPr>
      </p:pic>
      <p:pic>
        <p:nvPicPr>
          <p:cNvPr id="7" name="Imagem 6"/>
          <p:cNvPicPr>
            <a:picLocks noChangeAspect="1"/>
          </p:cNvPicPr>
          <p:nvPr/>
        </p:nvPicPr>
        <p:blipFill>
          <a:blip r:embed="rId3"/>
          <a:stretch>
            <a:fillRect/>
          </a:stretch>
        </p:blipFill>
        <p:spPr>
          <a:xfrm>
            <a:off x="1728341" y="3401903"/>
            <a:ext cx="2781300" cy="428625"/>
          </a:xfrm>
          <a:prstGeom prst="rect">
            <a:avLst/>
          </a:prstGeom>
        </p:spPr>
      </p:pic>
    </p:spTree>
    <p:extLst>
      <p:ext uri="{BB962C8B-B14F-4D97-AF65-F5344CB8AC3E}">
        <p14:creationId xmlns:p14="http://schemas.microsoft.com/office/powerpoint/2010/main" val="16878108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Dilatação - Resultado</a:t>
            </a:r>
            <a:endParaRPr lang="en-US" dirty="0"/>
          </a:p>
        </p:txBody>
      </p:sp>
      <p:sp>
        <p:nvSpPr>
          <p:cNvPr id="3" name="Espaço Reservado para Texto 2"/>
          <p:cNvSpPr>
            <a:spLocks noGrp="1"/>
          </p:cNvSpPr>
          <p:nvPr>
            <p:ph type="body" sz="quarter" idx="15"/>
          </p:nvPr>
        </p:nvSpPr>
        <p:spPr/>
        <p:txBody>
          <a:bodyPr/>
          <a:lstStyle/>
          <a:p>
            <a:r>
              <a:rPr lang="en-US" smtClean="0"/>
              <a:t>Operações morfológicas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60</a:t>
            </a:fld>
            <a:endParaRPr lang="en-US" noProof="1"/>
          </a:p>
        </p:txBody>
      </p:sp>
      <p:sp>
        <p:nvSpPr>
          <p:cNvPr id="8" name="Espaço Reservado para Conteúdo 4"/>
          <p:cNvSpPr txBox="1">
            <a:spLocks/>
          </p:cNvSpPr>
          <p:nvPr/>
        </p:nvSpPr>
        <p:spPr>
          <a:xfrm>
            <a:off x="258762" y="1296000"/>
            <a:ext cx="10450800" cy="4168800"/>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dirty="0" smtClean="0"/>
              <a:t>Na prática, o efeito da dilatação pode ser observado abaixo:</a:t>
            </a:r>
            <a:endParaRPr lang="en-US" dirty="0"/>
          </a:p>
        </p:txBody>
      </p:sp>
      <p:pic>
        <p:nvPicPr>
          <p:cNvPr id="3078" name="Picture 6" descr="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262" y="2830585"/>
            <a:ext cx="10668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il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962" y="2830585"/>
            <a:ext cx="1066800" cy="1428750"/>
          </a:xfrm>
          <a:prstGeom prst="rect">
            <a:avLst/>
          </a:prstGeom>
          <a:noFill/>
          <a:extLst>
            <a:ext uri="{909E8E84-426E-40DD-AFC4-6F175D3DCCD1}">
              <a14:hiddenFill xmlns:a14="http://schemas.microsoft.com/office/drawing/2010/main">
                <a:solidFill>
                  <a:srgbClr val="FFFFFF"/>
                </a:solidFill>
              </a14:hiddenFill>
            </a:ext>
          </a:extLst>
        </p:spPr>
      </p:pic>
      <p:sp>
        <p:nvSpPr>
          <p:cNvPr id="11" name="Seta para a Direita 10"/>
          <p:cNvSpPr/>
          <p:nvPr/>
        </p:nvSpPr>
        <p:spPr>
          <a:xfrm>
            <a:off x="7642371" y="3380400"/>
            <a:ext cx="461394" cy="484632"/>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2" name="Imagem 11"/>
          <p:cNvPicPr>
            <a:picLocks noChangeAspect="1"/>
          </p:cNvPicPr>
          <p:nvPr/>
        </p:nvPicPr>
        <p:blipFill>
          <a:blip r:embed="rId4"/>
          <a:stretch>
            <a:fillRect/>
          </a:stretch>
        </p:blipFill>
        <p:spPr>
          <a:xfrm>
            <a:off x="359712" y="1863747"/>
            <a:ext cx="5124450" cy="3181350"/>
          </a:xfrm>
          <a:prstGeom prst="rect">
            <a:avLst/>
          </a:prstGeom>
        </p:spPr>
      </p:pic>
    </p:spTree>
    <p:extLst>
      <p:ext uri="{BB962C8B-B14F-4D97-AF65-F5344CB8AC3E}">
        <p14:creationId xmlns:p14="http://schemas.microsoft.com/office/powerpoint/2010/main" val="22863202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Erosão</a:t>
            </a:r>
            <a:endParaRPr lang="en-US" dirty="0"/>
          </a:p>
        </p:txBody>
      </p:sp>
      <p:sp>
        <p:nvSpPr>
          <p:cNvPr id="3" name="Espaço Reservado para Texto 2"/>
          <p:cNvSpPr>
            <a:spLocks noGrp="1"/>
          </p:cNvSpPr>
          <p:nvPr>
            <p:ph type="body" sz="quarter" idx="15"/>
          </p:nvPr>
        </p:nvSpPr>
        <p:spPr/>
        <p:txBody>
          <a:bodyPr/>
          <a:lstStyle/>
          <a:p>
            <a:r>
              <a:rPr lang="en-US" smtClean="0"/>
              <a:t>Operações morfológicas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61</a:t>
            </a:fld>
            <a:endParaRPr lang="en-US" noProof="1"/>
          </a:p>
        </p:txBody>
      </p:sp>
      <p:sp>
        <p:nvSpPr>
          <p:cNvPr id="5" name="Espaço Reservado para Conteúdo 4"/>
          <p:cNvSpPr>
            <a:spLocks noGrp="1"/>
          </p:cNvSpPr>
          <p:nvPr>
            <p:ph sz="quarter" idx="1"/>
          </p:nvPr>
        </p:nvSpPr>
        <p:spPr/>
        <p:txBody>
          <a:bodyPr/>
          <a:lstStyle/>
          <a:p>
            <a:r>
              <a:rPr lang="pt-BR" dirty="0" smtClean="0"/>
              <a:t>A erosão </a:t>
            </a:r>
            <a:r>
              <a:rPr lang="pt-BR" dirty="0"/>
              <a:t>faz o oposto </a:t>
            </a:r>
            <a:r>
              <a:rPr lang="pt-BR" dirty="0" smtClean="0"/>
              <a:t>da dilatação, removendo </a:t>
            </a:r>
            <a:r>
              <a:rPr lang="pt-BR" dirty="0"/>
              <a:t>detalhes finos.</a:t>
            </a:r>
          </a:p>
          <a:p>
            <a:r>
              <a:rPr lang="pt-BR" dirty="0"/>
              <a:t>Para fazer </a:t>
            </a:r>
            <a:r>
              <a:rPr lang="pt-BR" dirty="0" smtClean="0"/>
              <a:t>isso utilizando um </a:t>
            </a:r>
            <a:r>
              <a:rPr lang="pt-BR" dirty="0" err="1" smtClean="0"/>
              <a:t>kernel</a:t>
            </a:r>
            <a:r>
              <a:rPr lang="pt-BR" dirty="0" smtClean="0"/>
              <a:t>, o algoritmo só validará a cor do elemento central se todos os pixels aos redor forem compatíveis com o </a:t>
            </a:r>
            <a:r>
              <a:rPr lang="pt-BR" dirty="0" err="1" smtClean="0"/>
              <a:t>kernel</a:t>
            </a:r>
            <a:r>
              <a:rPr lang="pt-BR" dirty="0" smtClean="0"/>
              <a:t>.</a:t>
            </a:r>
          </a:p>
        </p:txBody>
      </p:sp>
      <p:pic>
        <p:nvPicPr>
          <p:cNvPr id="4098"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2" y="2353520"/>
            <a:ext cx="2252900" cy="22384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005" y="2336376"/>
            <a:ext cx="4674245" cy="227274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4698" y="2336376"/>
            <a:ext cx="2234864" cy="2238457"/>
          </a:xfrm>
          <a:prstGeom prst="rect">
            <a:avLst/>
          </a:prstGeom>
          <a:noFill/>
          <a:extLst>
            <a:ext uri="{909E8E84-426E-40DD-AFC4-6F175D3DCCD1}">
              <a14:hiddenFill xmlns:a14="http://schemas.microsoft.com/office/drawing/2010/main">
                <a:solidFill>
                  <a:srgbClr val="FFFFFF"/>
                </a:solidFill>
              </a14:hiddenFill>
            </a:ext>
          </a:extLst>
        </p:spPr>
      </p:pic>
      <p:sp>
        <p:nvSpPr>
          <p:cNvPr id="12" name="Seta para a Direita 11"/>
          <p:cNvSpPr/>
          <p:nvPr/>
        </p:nvSpPr>
        <p:spPr>
          <a:xfrm>
            <a:off x="2696303" y="3154259"/>
            <a:ext cx="218115" cy="427839"/>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3" name="Seta para a Direita 12"/>
          <p:cNvSpPr/>
          <p:nvPr/>
        </p:nvSpPr>
        <p:spPr>
          <a:xfrm>
            <a:off x="8009633" y="3154258"/>
            <a:ext cx="218115" cy="427839"/>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Retângulo 14"/>
          <p:cNvSpPr/>
          <p:nvPr/>
        </p:nvSpPr>
        <p:spPr>
          <a:xfrm>
            <a:off x="258762" y="4726136"/>
            <a:ext cx="10450801" cy="584775"/>
          </a:xfrm>
          <a:prstGeom prst="rect">
            <a:avLst/>
          </a:prstGeom>
        </p:spPr>
        <p:txBody>
          <a:bodyPr wrap="square">
            <a:spAutoFit/>
          </a:bodyPr>
          <a:lstStyle/>
          <a:p>
            <a:r>
              <a:rPr lang="en-US" sz="1600" dirty="0" smtClean="0"/>
              <a:t>Fonte: https</a:t>
            </a:r>
            <a:r>
              <a:rPr lang="en-US" sz="1600" dirty="0"/>
              <a:t>://medium.com/turing-talks/detec%C3%A7%C3%A3o-de-bordas-e-transforma%C3%A7%C3%B5es-morfol%C3%B3gicas-em-imagens-com-opencv-8aecf8c8ba2f</a:t>
            </a:r>
          </a:p>
        </p:txBody>
      </p:sp>
    </p:spTree>
    <p:extLst>
      <p:ext uri="{BB962C8B-B14F-4D97-AF65-F5344CB8AC3E}">
        <p14:creationId xmlns:p14="http://schemas.microsoft.com/office/powerpoint/2010/main" val="36020438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Erosão - Resultado</a:t>
            </a:r>
            <a:endParaRPr lang="en-US" dirty="0"/>
          </a:p>
        </p:txBody>
      </p:sp>
      <p:sp>
        <p:nvSpPr>
          <p:cNvPr id="3" name="Espaço Reservado para Texto 2"/>
          <p:cNvSpPr>
            <a:spLocks noGrp="1"/>
          </p:cNvSpPr>
          <p:nvPr>
            <p:ph type="body" sz="quarter" idx="15"/>
          </p:nvPr>
        </p:nvSpPr>
        <p:spPr/>
        <p:txBody>
          <a:bodyPr/>
          <a:lstStyle/>
          <a:p>
            <a:r>
              <a:rPr lang="en-US" smtClean="0"/>
              <a:t>Operações morfológicas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62</a:t>
            </a:fld>
            <a:endParaRPr lang="en-US" noProof="1"/>
          </a:p>
        </p:txBody>
      </p:sp>
      <p:sp>
        <p:nvSpPr>
          <p:cNvPr id="8" name="Espaço Reservado para Conteúdo 4"/>
          <p:cNvSpPr txBox="1">
            <a:spLocks/>
          </p:cNvSpPr>
          <p:nvPr/>
        </p:nvSpPr>
        <p:spPr>
          <a:xfrm>
            <a:off x="258762" y="1296000"/>
            <a:ext cx="10450800" cy="4168800"/>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dirty="0" smtClean="0"/>
              <a:t>Na prática, o efeito da erosão pode ser observado abaixo:</a:t>
            </a:r>
            <a:endParaRPr lang="en-US" dirty="0"/>
          </a:p>
        </p:txBody>
      </p:sp>
      <p:pic>
        <p:nvPicPr>
          <p:cNvPr id="3078" name="Picture 6" descr="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262" y="2830585"/>
            <a:ext cx="1066800" cy="1428750"/>
          </a:xfrm>
          <a:prstGeom prst="rect">
            <a:avLst/>
          </a:prstGeom>
          <a:noFill/>
          <a:extLst>
            <a:ext uri="{909E8E84-426E-40DD-AFC4-6F175D3DCCD1}">
              <a14:hiddenFill xmlns:a14="http://schemas.microsoft.com/office/drawing/2010/main">
                <a:solidFill>
                  <a:srgbClr val="FFFFFF"/>
                </a:solidFill>
              </a14:hiddenFill>
            </a:ext>
          </a:extLst>
        </p:spPr>
      </p:pic>
      <p:sp>
        <p:nvSpPr>
          <p:cNvPr id="11" name="Seta para a Direita 10"/>
          <p:cNvSpPr/>
          <p:nvPr/>
        </p:nvSpPr>
        <p:spPr>
          <a:xfrm>
            <a:off x="7642371" y="3380400"/>
            <a:ext cx="461394" cy="484632"/>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5" name="Imagem 4"/>
          <p:cNvPicPr>
            <a:picLocks noChangeAspect="1"/>
          </p:cNvPicPr>
          <p:nvPr/>
        </p:nvPicPr>
        <p:blipFill>
          <a:blip r:embed="rId3"/>
          <a:stretch>
            <a:fillRect/>
          </a:stretch>
        </p:blipFill>
        <p:spPr>
          <a:xfrm>
            <a:off x="410845" y="1819389"/>
            <a:ext cx="5295194" cy="3122022"/>
          </a:xfrm>
          <a:prstGeom prst="rect">
            <a:avLst/>
          </a:prstGeom>
        </p:spPr>
      </p:pic>
      <p:pic>
        <p:nvPicPr>
          <p:cNvPr id="5122" name="Picture 2" descr="eros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1074" y="2830585"/>
            <a:ext cx="10668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214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Abertura</a:t>
            </a:r>
            <a:endParaRPr lang="en-US" dirty="0"/>
          </a:p>
        </p:txBody>
      </p:sp>
      <p:sp>
        <p:nvSpPr>
          <p:cNvPr id="3" name="Espaço Reservado para Texto 2"/>
          <p:cNvSpPr>
            <a:spLocks noGrp="1"/>
          </p:cNvSpPr>
          <p:nvPr>
            <p:ph type="body" sz="quarter" idx="15"/>
          </p:nvPr>
        </p:nvSpPr>
        <p:spPr/>
        <p:txBody>
          <a:bodyPr/>
          <a:lstStyle/>
          <a:p>
            <a:r>
              <a:rPr lang="en-US" smtClean="0"/>
              <a:t>Operações morfológicas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63</a:t>
            </a:fld>
            <a:endParaRPr lang="en-US" noProof="1"/>
          </a:p>
        </p:txBody>
      </p:sp>
      <p:sp>
        <p:nvSpPr>
          <p:cNvPr id="5" name="Espaço Reservado para Conteúdo 4"/>
          <p:cNvSpPr>
            <a:spLocks noGrp="1"/>
          </p:cNvSpPr>
          <p:nvPr>
            <p:ph sz="quarter" idx="1"/>
          </p:nvPr>
        </p:nvSpPr>
        <p:spPr/>
        <p:txBody>
          <a:bodyPr/>
          <a:lstStyle/>
          <a:p>
            <a:r>
              <a:rPr lang="pt-BR" dirty="0"/>
              <a:t>Abertura </a:t>
            </a:r>
            <a:r>
              <a:rPr lang="pt-BR" dirty="0" smtClean="0"/>
              <a:t>é o processo de aplicar uma erosão </a:t>
            </a:r>
            <a:r>
              <a:rPr lang="pt-BR" dirty="0"/>
              <a:t>seguida de dilatação. É </a:t>
            </a:r>
            <a:r>
              <a:rPr lang="pt-BR" dirty="0" smtClean="0"/>
              <a:t>utilizada </a:t>
            </a:r>
            <a:r>
              <a:rPr lang="pt-BR" dirty="0"/>
              <a:t>na remoção de </a:t>
            </a:r>
            <a:r>
              <a:rPr lang="pt-BR" dirty="0" smtClean="0"/>
              <a:t>ruído. Temos como opção aplicar os filtros manualmente ou utilizar </a:t>
            </a:r>
            <a:r>
              <a:rPr lang="pt-BR" dirty="0"/>
              <a:t>a </a:t>
            </a:r>
            <a:r>
              <a:rPr lang="pt-BR" dirty="0" smtClean="0"/>
              <a:t>função: </a:t>
            </a:r>
          </a:p>
          <a:p>
            <a:pPr marL="0" indent="0">
              <a:buNone/>
            </a:pPr>
            <a:r>
              <a:rPr lang="en-US" dirty="0" smtClean="0">
                <a:latin typeface="Courier New" panose="02070309020205020404" pitchFamily="49" charset="0"/>
                <a:cs typeface="Courier New" panose="02070309020205020404" pitchFamily="49" charset="0"/>
              </a:rPr>
              <a:t>opening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cv2.morphologyEx(</a:t>
            </a:r>
            <a:r>
              <a:rPr lang="en-US" dirty="0" err="1" smtClean="0">
                <a:latin typeface="Courier New" panose="02070309020205020404" pitchFamily="49" charset="0"/>
                <a:cs typeface="Courier New" panose="02070309020205020404" pitchFamily="49" charset="0"/>
              </a:rPr>
              <a:t>img</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cv.MORPH_OPEN</a:t>
            </a:r>
            <a:r>
              <a:rPr lang="en-US" dirty="0">
                <a:latin typeface="Courier New" panose="02070309020205020404" pitchFamily="49" charset="0"/>
                <a:cs typeface="Courier New" panose="02070309020205020404" pitchFamily="49" charset="0"/>
              </a:rPr>
              <a:t>, kernel)</a:t>
            </a:r>
          </a:p>
        </p:txBody>
      </p:sp>
      <p:pic>
        <p:nvPicPr>
          <p:cNvPr id="6147" name="Picture 3" descr="ope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787" y="2684779"/>
            <a:ext cx="3560749" cy="238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7429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Fechamento</a:t>
            </a:r>
            <a:endParaRPr lang="en-US" dirty="0"/>
          </a:p>
        </p:txBody>
      </p:sp>
      <p:sp>
        <p:nvSpPr>
          <p:cNvPr id="3" name="Espaço Reservado para Texto 2"/>
          <p:cNvSpPr>
            <a:spLocks noGrp="1"/>
          </p:cNvSpPr>
          <p:nvPr>
            <p:ph type="body" sz="quarter" idx="15"/>
          </p:nvPr>
        </p:nvSpPr>
        <p:spPr/>
        <p:txBody>
          <a:bodyPr/>
          <a:lstStyle/>
          <a:p>
            <a:r>
              <a:rPr lang="en-US" smtClean="0"/>
              <a:t>Operações morfológicas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64</a:t>
            </a:fld>
            <a:endParaRPr lang="en-US" noProof="1"/>
          </a:p>
        </p:txBody>
      </p:sp>
      <p:sp>
        <p:nvSpPr>
          <p:cNvPr id="5" name="Espaço Reservado para Conteúdo 4"/>
          <p:cNvSpPr>
            <a:spLocks noGrp="1"/>
          </p:cNvSpPr>
          <p:nvPr>
            <p:ph sz="quarter" idx="1"/>
          </p:nvPr>
        </p:nvSpPr>
        <p:spPr/>
        <p:txBody>
          <a:bodyPr/>
          <a:lstStyle/>
          <a:p>
            <a:r>
              <a:rPr lang="pt-BR" dirty="0" smtClean="0"/>
              <a:t>Fechamento é o processo de aplicar uma dilatação </a:t>
            </a:r>
            <a:r>
              <a:rPr lang="pt-BR" dirty="0"/>
              <a:t>seguida de </a:t>
            </a:r>
            <a:r>
              <a:rPr lang="pt-BR" dirty="0" smtClean="0"/>
              <a:t>erosão. </a:t>
            </a:r>
            <a:r>
              <a:rPr lang="pt-BR" dirty="0"/>
              <a:t>É </a:t>
            </a:r>
            <a:r>
              <a:rPr lang="pt-BR" dirty="0" smtClean="0"/>
              <a:t>utilizada para fechar pequenos buracos não preenchidos na imagem ou eliminar pontos pretos.</a:t>
            </a:r>
          </a:p>
          <a:p>
            <a:pPr marL="0" indent="0">
              <a:buNone/>
            </a:pPr>
            <a:r>
              <a:rPr lang="en-US" dirty="0" smtClean="0">
                <a:latin typeface="Courier New" panose="02070309020205020404" pitchFamily="49" charset="0"/>
                <a:cs typeface="Courier New" panose="02070309020205020404" pitchFamily="49" charset="0"/>
              </a:rPr>
              <a:t>closing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cv2.morphologyEx(</a:t>
            </a:r>
            <a:r>
              <a:rPr lang="en-US" dirty="0" err="1" smtClean="0">
                <a:latin typeface="Courier New" panose="02070309020205020404" pitchFamily="49" charset="0"/>
                <a:cs typeface="Courier New" panose="02070309020205020404" pitchFamily="49" charset="0"/>
              </a:rPr>
              <a:t>img</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cv.MORPH_CLOSE</a:t>
            </a:r>
            <a:r>
              <a:rPr lang="en-US" dirty="0">
                <a:latin typeface="Courier New" panose="02070309020205020404" pitchFamily="49" charset="0"/>
                <a:cs typeface="Courier New" panose="02070309020205020404" pitchFamily="49" charset="0"/>
              </a:rPr>
              <a:t>, kernel)</a:t>
            </a:r>
          </a:p>
        </p:txBody>
      </p:sp>
      <p:pic>
        <p:nvPicPr>
          <p:cNvPr id="7170" name="Picture 2" descr="clos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785" y="2684779"/>
            <a:ext cx="3560750" cy="238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9177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InRange</a:t>
            </a:r>
            <a:r>
              <a:rPr lang="pt-BR" dirty="0" smtClean="0"/>
              <a:t>() e .</a:t>
            </a:r>
            <a:r>
              <a:rPr lang="pt-BR" dirty="0" err="1" smtClean="0"/>
              <a:t>bitwise_and</a:t>
            </a:r>
            <a:r>
              <a:rPr lang="pt-BR" dirty="0" smtClean="0"/>
              <a:t>()</a:t>
            </a:r>
            <a:endParaRPr lang="en-US" dirty="0"/>
          </a:p>
        </p:txBody>
      </p:sp>
      <p:sp>
        <p:nvSpPr>
          <p:cNvPr id="3" name="Espaço Reservado para Texto 2"/>
          <p:cNvSpPr>
            <a:spLocks noGrp="1"/>
          </p:cNvSpPr>
          <p:nvPr>
            <p:ph type="body" sz="quarter" idx="15"/>
          </p:nvPr>
        </p:nvSpPr>
        <p:spPr/>
        <p:txBody>
          <a:bodyPr/>
          <a:lstStyle/>
          <a:p>
            <a:r>
              <a:rPr lang="en-US" dirty="0" err="1" smtClean="0"/>
              <a:t>Segmentação</a:t>
            </a:r>
            <a:r>
              <a:rPr lang="en-US" dirty="0" smtClean="0"/>
              <a:t> de Cores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65</a:t>
            </a:fld>
            <a:endParaRPr lang="en-US" noProof="1"/>
          </a:p>
        </p:txBody>
      </p:sp>
      <p:sp>
        <p:nvSpPr>
          <p:cNvPr id="5" name="Espaço Reservado para Conteúdo 4"/>
          <p:cNvSpPr>
            <a:spLocks noGrp="1"/>
          </p:cNvSpPr>
          <p:nvPr>
            <p:ph sz="quarter" idx="1"/>
          </p:nvPr>
        </p:nvSpPr>
        <p:spPr/>
        <p:txBody>
          <a:bodyPr/>
          <a:lstStyle/>
          <a:p>
            <a:r>
              <a:rPr lang="pt-BR" dirty="0" smtClean="0"/>
              <a:t>Podemos fazer segmentações simples utilizando a função </a:t>
            </a:r>
            <a:r>
              <a:rPr lang="pt-BR" dirty="0" smtClean="0">
                <a:latin typeface="Courier New" panose="02070309020205020404" pitchFamily="49" charset="0"/>
                <a:cs typeface="Courier New" panose="02070309020205020404" pitchFamily="49" charset="0"/>
              </a:rPr>
              <a:t>cv2.InRange()</a:t>
            </a:r>
            <a:r>
              <a:rPr lang="pt-BR" dirty="0" smtClean="0">
                <a:latin typeface="+mj-lt"/>
                <a:cs typeface="Courier New" panose="02070309020205020404" pitchFamily="49" charset="0"/>
              </a:rPr>
              <a:t>cujos argumentos de entrada são a </a:t>
            </a:r>
            <a:r>
              <a:rPr lang="pt-BR" b="1" dirty="0" smtClean="0">
                <a:latin typeface="+mj-lt"/>
                <a:cs typeface="Courier New" panose="02070309020205020404" pitchFamily="49" charset="0"/>
              </a:rPr>
              <a:t>imagem</a:t>
            </a:r>
            <a:r>
              <a:rPr lang="pt-BR" dirty="0" smtClean="0">
                <a:latin typeface="+mj-lt"/>
                <a:cs typeface="Courier New" panose="02070309020205020404" pitchFamily="49" charset="0"/>
              </a:rPr>
              <a:t> a ser segmentada, o </a:t>
            </a:r>
            <a:r>
              <a:rPr lang="pt-BR" b="1" dirty="0" smtClean="0">
                <a:latin typeface="+mj-lt"/>
                <a:cs typeface="Courier New" panose="02070309020205020404" pitchFamily="49" charset="0"/>
              </a:rPr>
              <a:t>limite inferior </a:t>
            </a:r>
            <a:r>
              <a:rPr lang="pt-BR" dirty="0" smtClean="0">
                <a:latin typeface="+mj-lt"/>
                <a:cs typeface="Courier New" panose="02070309020205020404" pitchFamily="49" charset="0"/>
              </a:rPr>
              <a:t>de cor e o </a:t>
            </a:r>
            <a:r>
              <a:rPr lang="pt-BR" b="1" dirty="0" smtClean="0">
                <a:latin typeface="+mj-lt"/>
                <a:cs typeface="Courier New" panose="02070309020205020404" pitchFamily="49" charset="0"/>
              </a:rPr>
              <a:t>limite superior </a:t>
            </a:r>
            <a:r>
              <a:rPr lang="pt-BR" dirty="0" smtClean="0">
                <a:latin typeface="+mj-lt"/>
                <a:cs typeface="Courier New" panose="02070309020205020404" pitchFamily="49" charset="0"/>
              </a:rPr>
              <a:t>de cor.</a:t>
            </a:r>
          </a:p>
          <a:p>
            <a:r>
              <a:rPr lang="pt-BR" dirty="0" smtClean="0">
                <a:latin typeface="+mj-lt"/>
                <a:cs typeface="Courier New" panose="02070309020205020404" pitchFamily="49" charset="0"/>
              </a:rPr>
              <a:t>O retorno da função é uma mascara com valores binários cujos pixels serão preenchidos de branco caso se enquadrem dentro do range de cores estabelecidos, do contrário serão pretos.</a:t>
            </a:r>
          </a:p>
          <a:p>
            <a:r>
              <a:rPr lang="pt-BR" dirty="0" smtClean="0">
                <a:latin typeface="+mj-lt"/>
                <a:cs typeface="Courier New" panose="02070309020205020404" pitchFamily="49" charset="0"/>
              </a:rPr>
              <a:t>Utilizamos a função </a:t>
            </a:r>
            <a:r>
              <a:rPr lang="en-US" dirty="0">
                <a:latin typeface="Courier New" panose="02070309020205020404" pitchFamily="49" charset="0"/>
                <a:cs typeface="Courier New" panose="02070309020205020404" pitchFamily="49" charset="0"/>
              </a:rPr>
              <a:t>cv2.bitwise_and</a:t>
            </a:r>
            <a:r>
              <a:rPr lang="en-US" dirty="0" smtClean="0">
                <a:latin typeface="Courier New" panose="02070309020205020404" pitchFamily="49" charset="0"/>
                <a:cs typeface="Courier New" panose="02070309020205020404" pitchFamily="49" charset="0"/>
              </a:rPr>
              <a:t>() </a:t>
            </a:r>
            <a:r>
              <a:rPr lang="en-US" dirty="0" smtClean="0"/>
              <a:t>que define </a:t>
            </a:r>
            <a:r>
              <a:rPr lang="en-US" dirty="0" err="1" smtClean="0"/>
              <a:t>uma</a:t>
            </a:r>
            <a:r>
              <a:rPr lang="en-US" dirty="0" smtClean="0"/>
              <a:t> </a:t>
            </a:r>
            <a:r>
              <a:rPr lang="en-US" dirty="0" err="1" smtClean="0"/>
              <a:t>operação</a:t>
            </a:r>
            <a:r>
              <a:rPr lang="en-US" dirty="0" smtClean="0"/>
              <a:t> </a:t>
            </a:r>
            <a:r>
              <a:rPr lang="en-US" dirty="0" err="1" smtClean="0"/>
              <a:t>lógica</a:t>
            </a:r>
            <a:r>
              <a:rPr lang="en-US" dirty="0" smtClean="0"/>
              <a:t> E entre a </a:t>
            </a:r>
            <a:r>
              <a:rPr lang="en-US" dirty="0" err="1" smtClean="0"/>
              <a:t>imagem</a:t>
            </a:r>
            <a:r>
              <a:rPr lang="en-US" dirty="0" smtClean="0"/>
              <a:t> original e a mascara </a:t>
            </a:r>
            <a:r>
              <a:rPr lang="en-US" dirty="0" err="1" smtClean="0"/>
              <a:t>criada</a:t>
            </a:r>
            <a:r>
              <a:rPr lang="en-US" dirty="0" smtClean="0"/>
              <a:t>, </a:t>
            </a:r>
            <a:r>
              <a:rPr lang="en-US" dirty="0" err="1" smtClean="0"/>
              <a:t>ou</a:t>
            </a:r>
            <a:r>
              <a:rPr lang="en-US" dirty="0" smtClean="0"/>
              <a:t> </a:t>
            </a:r>
            <a:r>
              <a:rPr lang="en-US" dirty="0" err="1" smtClean="0"/>
              <a:t>seja</a:t>
            </a:r>
            <a:r>
              <a:rPr lang="en-US" dirty="0" smtClean="0"/>
              <a:t>, </a:t>
            </a:r>
            <a:r>
              <a:rPr lang="en-US" dirty="0" err="1" smtClean="0"/>
              <a:t>irá</a:t>
            </a:r>
            <a:r>
              <a:rPr lang="en-US" dirty="0" smtClean="0"/>
              <a:t> </a:t>
            </a:r>
            <a:r>
              <a:rPr lang="en-US" dirty="0" err="1" smtClean="0"/>
              <a:t>capturar</a:t>
            </a:r>
            <a:r>
              <a:rPr lang="en-US" dirty="0" smtClean="0"/>
              <a:t> </a:t>
            </a:r>
            <a:r>
              <a:rPr lang="en-US" dirty="0" err="1" smtClean="0"/>
              <a:t>tudo</a:t>
            </a:r>
            <a:r>
              <a:rPr lang="en-US" dirty="0" smtClean="0"/>
              <a:t> </a:t>
            </a:r>
            <a:r>
              <a:rPr lang="en-US" dirty="0" err="1" smtClean="0"/>
              <a:t>aquilo</a:t>
            </a:r>
            <a:r>
              <a:rPr lang="en-US" dirty="0" smtClean="0"/>
              <a:t> da </a:t>
            </a:r>
            <a:r>
              <a:rPr lang="en-US" dirty="0" err="1" smtClean="0"/>
              <a:t>imagem</a:t>
            </a:r>
            <a:r>
              <a:rPr lang="en-US" dirty="0" smtClean="0"/>
              <a:t> original que for “</a:t>
            </a:r>
            <a:r>
              <a:rPr lang="en-US" dirty="0" err="1" smtClean="0"/>
              <a:t>preenchido</a:t>
            </a:r>
            <a:r>
              <a:rPr lang="en-US" dirty="0" smtClean="0"/>
              <a:t>” (valor 255) </a:t>
            </a:r>
            <a:r>
              <a:rPr lang="en-US" dirty="0" err="1" smtClean="0"/>
              <a:t>na</a:t>
            </a:r>
            <a:r>
              <a:rPr lang="en-US" dirty="0" smtClean="0"/>
              <a:t> mascara.</a:t>
            </a:r>
            <a:endParaRPr lang="en-US" dirty="0">
              <a:latin typeface="+mj-lt"/>
              <a:cs typeface="Courier New" panose="02070309020205020404" pitchFamily="49" charset="0"/>
            </a:endParaRPr>
          </a:p>
        </p:txBody>
      </p:sp>
    </p:spTree>
    <p:extLst>
      <p:ext uri="{BB962C8B-B14F-4D97-AF65-F5344CB8AC3E}">
        <p14:creationId xmlns:p14="http://schemas.microsoft.com/office/powerpoint/2010/main" val="1482246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Segmentando uma cor</a:t>
            </a:r>
            <a:br>
              <a:rPr lang="pt-BR" dirty="0" smtClean="0"/>
            </a:br>
            <a:endParaRPr lang="en-US" dirty="0"/>
          </a:p>
        </p:txBody>
      </p:sp>
      <p:sp>
        <p:nvSpPr>
          <p:cNvPr id="3" name="Espaço Reservado para Texto 2"/>
          <p:cNvSpPr>
            <a:spLocks noGrp="1"/>
          </p:cNvSpPr>
          <p:nvPr>
            <p:ph type="body" sz="quarter" idx="15"/>
          </p:nvPr>
        </p:nvSpPr>
        <p:spPr/>
        <p:txBody>
          <a:bodyPr/>
          <a:lstStyle/>
          <a:p>
            <a:r>
              <a:rPr lang="en-US" smtClean="0"/>
              <a:t>Segmentação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66</a:t>
            </a:fld>
            <a:endParaRPr lang="en-US" noProof="1"/>
          </a:p>
        </p:txBody>
      </p:sp>
      <p:sp>
        <p:nvSpPr>
          <p:cNvPr id="5" name="Espaço Reservado para Conteúdo 4"/>
          <p:cNvSpPr>
            <a:spLocks noGrp="1"/>
          </p:cNvSpPr>
          <p:nvPr>
            <p:ph sz="quarter" idx="1"/>
          </p:nvPr>
        </p:nvSpPr>
        <p:spPr/>
        <p:txBody>
          <a:bodyPr/>
          <a:lstStyle/>
          <a:p>
            <a:r>
              <a:rPr lang="pt-BR" dirty="0" smtClean="0"/>
              <a:t>Selecionamos um range inferior e superior que determinará qual faixa de cores será segmentada.</a:t>
            </a:r>
          </a:p>
          <a:p>
            <a:r>
              <a:rPr lang="pt-BR" dirty="0" smtClean="0"/>
              <a:t>Podemos usar uma ferramenta de color </a:t>
            </a:r>
            <a:r>
              <a:rPr lang="pt-BR" dirty="0" err="1" smtClean="0"/>
              <a:t>picker</a:t>
            </a:r>
            <a:r>
              <a:rPr lang="pt-BR" dirty="0" smtClean="0"/>
              <a:t> para testar diversas configurações de cores.</a:t>
            </a:r>
          </a:p>
          <a:p>
            <a:r>
              <a:rPr lang="pt-BR" dirty="0" smtClean="0"/>
              <a:t>Devemos lembrar que a ordem dos canais no </a:t>
            </a:r>
            <a:r>
              <a:rPr lang="pt-BR" dirty="0" err="1" smtClean="0"/>
              <a:t>OpenCV</a:t>
            </a:r>
            <a:r>
              <a:rPr lang="pt-BR" dirty="0" smtClean="0"/>
              <a:t> é BGR!!!</a:t>
            </a:r>
            <a:endParaRPr lang="en-US" dirty="0"/>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66700" y="2535219"/>
            <a:ext cx="4288422" cy="2680264"/>
          </a:xfrm>
          <a:prstGeom prst="rect">
            <a:avLst/>
          </a:prstGeom>
        </p:spPr>
      </p:pic>
      <p:sp>
        <p:nvSpPr>
          <p:cNvPr id="7" name="Retângulo 6"/>
          <p:cNvSpPr/>
          <p:nvPr/>
        </p:nvSpPr>
        <p:spPr>
          <a:xfrm>
            <a:off x="2155971" y="4798503"/>
            <a:ext cx="595618" cy="511729"/>
          </a:xfrm>
          <a:prstGeom prst="rect">
            <a:avLst/>
          </a:prstGeom>
          <a:noFill/>
          <a:ln w="5715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11" name="Conector de Seta Reta 10"/>
          <p:cNvCxnSpPr/>
          <p:nvPr/>
        </p:nvCxnSpPr>
        <p:spPr>
          <a:xfrm flipV="1">
            <a:off x="2961314" y="4269997"/>
            <a:ext cx="1862356" cy="6878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m 11"/>
          <p:cNvPicPr>
            <a:picLocks noChangeAspect="1"/>
          </p:cNvPicPr>
          <p:nvPr/>
        </p:nvPicPr>
        <p:blipFill>
          <a:blip r:embed="rId3"/>
          <a:stretch>
            <a:fillRect/>
          </a:stretch>
        </p:blipFill>
        <p:spPr>
          <a:xfrm>
            <a:off x="6551803" y="2986432"/>
            <a:ext cx="804007" cy="888919"/>
          </a:xfrm>
          <a:prstGeom prst="rect">
            <a:avLst/>
          </a:prstGeom>
        </p:spPr>
      </p:pic>
      <p:pic>
        <p:nvPicPr>
          <p:cNvPr id="13" name="Imagem 12"/>
          <p:cNvPicPr>
            <a:picLocks noChangeAspect="1"/>
          </p:cNvPicPr>
          <p:nvPr/>
        </p:nvPicPr>
        <p:blipFill>
          <a:blip r:embed="rId4"/>
          <a:stretch>
            <a:fillRect/>
          </a:stretch>
        </p:blipFill>
        <p:spPr>
          <a:xfrm>
            <a:off x="7393832" y="3083228"/>
            <a:ext cx="2171700" cy="695325"/>
          </a:xfrm>
          <a:prstGeom prst="rect">
            <a:avLst/>
          </a:prstGeom>
        </p:spPr>
      </p:pic>
      <p:pic>
        <p:nvPicPr>
          <p:cNvPr id="14" name="Imagem 13"/>
          <p:cNvPicPr>
            <a:picLocks noChangeAspect="1"/>
          </p:cNvPicPr>
          <p:nvPr/>
        </p:nvPicPr>
        <p:blipFill>
          <a:blip r:embed="rId5"/>
          <a:stretch>
            <a:fillRect/>
          </a:stretch>
        </p:blipFill>
        <p:spPr>
          <a:xfrm>
            <a:off x="6572521" y="4150383"/>
            <a:ext cx="804007" cy="920449"/>
          </a:xfrm>
          <a:prstGeom prst="rect">
            <a:avLst/>
          </a:prstGeom>
        </p:spPr>
      </p:pic>
      <p:pic>
        <p:nvPicPr>
          <p:cNvPr id="15" name="Imagem 14"/>
          <p:cNvPicPr>
            <a:picLocks noChangeAspect="1"/>
          </p:cNvPicPr>
          <p:nvPr/>
        </p:nvPicPr>
        <p:blipFill>
          <a:blip r:embed="rId6"/>
          <a:stretch>
            <a:fillRect/>
          </a:stretch>
        </p:blipFill>
        <p:spPr>
          <a:xfrm>
            <a:off x="7435780" y="4150383"/>
            <a:ext cx="2095500" cy="771525"/>
          </a:xfrm>
          <a:prstGeom prst="rect">
            <a:avLst/>
          </a:prstGeom>
        </p:spPr>
      </p:pic>
      <p:sp>
        <p:nvSpPr>
          <p:cNvPr id="17" name="CaixaDeTexto 16"/>
          <p:cNvSpPr txBox="1"/>
          <p:nvPr/>
        </p:nvSpPr>
        <p:spPr>
          <a:xfrm>
            <a:off x="4884349" y="3408387"/>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rPr>
              <a:t>Limite Inferior</a:t>
            </a:r>
            <a:endParaRPr kumimoji="0" lang="en-US" sz="1800" b="0" i="0" u="none" strike="noStrike" kern="0" cap="none" spc="0" normalizeH="0" baseline="0" noProof="0" dirty="0" smtClean="0">
              <a:ln>
                <a:noFill/>
              </a:ln>
              <a:solidFill>
                <a:srgbClr val="000000"/>
              </a:solidFill>
              <a:effectLst/>
              <a:uLnTx/>
              <a:uFillTx/>
            </a:endParaRPr>
          </a:p>
        </p:txBody>
      </p:sp>
      <p:sp>
        <p:nvSpPr>
          <p:cNvPr id="18" name="CaixaDeTexto 17"/>
          <p:cNvSpPr txBox="1"/>
          <p:nvPr/>
        </p:nvSpPr>
        <p:spPr>
          <a:xfrm>
            <a:off x="4884349" y="4581987"/>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rPr>
              <a:t>Limite </a:t>
            </a:r>
            <a:r>
              <a:rPr lang="pt-BR" kern="0" dirty="0" smtClean="0">
                <a:solidFill>
                  <a:srgbClr val="000000"/>
                </a:solidFill>
              </a:rPr>
              <a:t>Superior</a:t>
            </a:r>
            <a:endParaRPr kumimoji="0" lang="pt-BR"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4225214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Segmentação de Cores - Exemplo</a:t>
            </a:r>
            <a:endParaRPr lang="en-US" dirty="0"/>
          </a:p>
        </p:txBody>
      </p:sp>
      <p:sp>
        <p:nvSpPr>
          <p:cNvPr id="3" name="Espaço Reservado para Texto 2"/>
          <p:cNvSpPr>
            <a:spLocks noGrp="1"/>
          </p:cNvSpPr>
          <p:nvPr>
            <p:ph type="body" sz="quarter" idx="15"/>
          </p:nvPr>
        </p:nvSpPr>
        <p:spPr/>
        <p:txBody>
          <a:bodyPr/>
          <a:lstStyle/>
          <a:p>
            <a:r>
              <a:rPr lang="en-US" smtClean="0"/>
              <a:t>Segmentação de Cores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67</a:t>
            </a:fld>
            <a:endParaRPr lang="en-US" noProof="1"/>
          </a:p>
        </p:txBody>
      </p:sp>
      <p:pic>
        <p:nvPicPr>
          <p:cNvPr id="7" name="Imagem 6"/>
          <p:cNvPicPr>
            <a:picLocks noChangeAspect="1"/>
          </p:cNvPicPr>
          <p:nvPr/>
        </p:nvPicPr>
        <p:blipFill>
          <a:blip r:embed="rId2"/>
          <a:stretch>
            <a:fillRect/>
          </a:stretch>
        </p:blipFill>
        <p:spPr>
          <a:xfrm>
            <a:off x="7006779" y="1264560"/>
            <a:ext cx="2727268" cy="1861408"/>
          </a:xfrm>
          <a:prstGeom prst="rect">
            <a:avLst/>
          </a:prstGeom>
        </p:spPr>
      </p:pic>
      <p:pic>
        <p:nvPicPr>
          <p:cNvPr id="8" name="Imagem 7"/>
          <p:cNvPicPr>
            <a:picLocks noChangeAspect="1"/>
          </p:cNvPicPr>
          <p:nvPr/>
        </p:nvPicPr>
        <p:blipFill>
          <a:blip r:embed="rId3"/>
          <a:stretch>
            <a:fillRect/>
          </a:stretch>
        </p:blipFill>
        <p:spPr>
          <a:xfrm>
            <a:off x="3952963" y="1236984"/>
            <a:ext cx="2727268" cy="1888984"/>
          </a:xfrm>
          <a:prstGeom prst="rect">
            <a:avLst/>
          </a:prstGeom>
        </p:spPr>
      </p:pic>
      <p:pic>
        <p:nvPicPr>
          <p:cNvPr id="9" name="Imagem 8"/>
          <p:cNvPicPr>
            <a:picLocks noChangeAspect="1"/>
          </p:cNvPicPr>
          <p:nvPr/>
        </p:nvPicPr>
        <p:blipFill>
          <a:blip r:embed="rId4"/>
          <a:stretch>
            <a:fillRect/>
          </a:stretch>
        </p:blipFill>
        <p:spPr>
          <a:xfrm>
            <a:off x="5419701" y="3174792"/>
            <a:ext cx="3174156" cy="2198511"/>
          </a:xfrm>
          <a:prstGeom prst="rect">
            <a:avLst/>
          </a:prstGeom>
        </p:spPr>
      </p:pic>
      <p:pic>
        <p:nvPicPr>
          <p:cNvPr id="11" name="Imagem 10"/>
          <p:cNvPicPr>
            <a:picLocks noChangeAspect="1"/>
          </p:cNvPicPr>
          <p:nvPr/>
        </p:nvPicPr>
        <p:blipFill>
          <a:blip r:embed="rId5"/>
          <a:stretch>
            <a:fillRect/>
          </a:stretch>
        </p:blipFill>
        <p:spPr>
          <a:xfrm>
            <a:off x="266700" y="1812059"/>
            <a:ext cx="3371035" cy="3041322"/>
          </a:xfrm>
          <a:prstGeom prst="rect">
            <a:avLst/>
          </a:prstGeom>
        </p:spPr>
      </p:pic>
      <p:sp>
        <p:nvSpPr>
          <p:cNvPr id="13" name="Retângulo 12"/>
          <p:cNvSpPr/>
          <p:nvPr/>
        </p:nvSpPr>
        <p:spPr>
          <a:xfrm>
            <a:off x="134224" y="2365695"/>
            <a:ext cx="3716323" cy="1409351"/>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340464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
            </a:r>
            <a:r>
              <a:rPr lang="pt-BR" dirty="0" err="1" smtClean="0"/>
              <a:t>findContours</a:t>
            </a:r>
            <a:r>
              <a:rPr lang="pt-BR" dirty="0" smtClean="0"/>
              <a:t>()</a:t>
            </a:r>
            <a:endParaRPr lang="en-US" dirty="0"/>
          </a:p>
        </p:txBody>
      </p:sp>
      <p:sp>
        <p:nvSpPr>
          <p:cNvPr id="3" name="Espaço Reservado para Texto 2"/>
          <p:cNvSpPr>
            <a:spLocks noGrp="1"/>
          </p:cNvSpPr>
          <p:nvPr>
            <p:ph type="body" sz="quarter" idx="15"/>
          </p:nvPr>
        </p:nvSpPr>
        <p:spPr/>
        <p:txBody>
          <a:bodyPr/>
          <a:lstStyle/>
          <a:p>
            <a:r>
              <a:rPr lang="pt-BR" dirty="0" smtClean="0"/>
              <a:t>Detectar Contornos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68</a:t>
            </a:fld>
            <a:endParaRPr lang="en-US" noProof="1"/>
          </a:p>
        </p:txBody>
      </p:sp>
      <p:sp>
        <p:nvSpPr>
          <p:cNvPr id="5" name="Espaço Reservado para Conteúdo 4"/>
          <p:cNvSpPr>
            <a:spLocks noGrp="1"/>
          </p:cNvSpPr>
          <p:nvPr>
            <p:ph sz="quarter" idx="1"/>
          </p:nvPr>
        </p:nvSpPr>
        <p:spPr/>
        <p:txBody>
          <a:bodyPr/>
          <a:lstStyle/>
          <a:p>
            <a:r>
              <a:rPr lang="pt-BR" dirty="0"/>
              <a:t>Os contornos podem ser explicados simplesmente como uma curva que une todos os pontos contínuos (ao longo da fronteira), tendo a mesma cor ou intensidade. Os contornos são uma ferramenta útil para análise de formas e detecção e reconhecimento de objetos</a:t>
            </a:r>
            <a:r>
              <a:rPr lang="pt-BR" dirty="0" smtClean="0"/>
              <a:t>.</a:t>
            </a:r>
          </a:p>
          <a:p>
            <a:r>
              <a:rPr lang="pt-BR" dirty="0" smtClean="0"/>
              <a:t>Aplicamos a função </a:t>
            </a:r>
            <a:r>
              <a:rPr lang="pt-BR" dirty="0" smtClean="0">
                <a:latin typeface="Courier New" panose="02070309020205020404" pitchFamily="49" charset="0"/>
                <a:cs typeface="Courier New" panose="02070309020205020404" pitchFamily="49" charset="0"/>
              </a:rPr>
              <a:t>cv2.findcontours() </a:t>
            </a:r>
            <a:r>
              <a:rPr lang="pt-BR" dirty="0" smtClean="0"/>
              <a:t>para encontrar contornos </a:t>
            </a:r>
            <a:r>
              <a:rPr lang="pt-BR" dirty="0"/>
              <a:t>após aplicações </a:t>
            </a:r>
            <a:r>
              <a:rPr lang="pt-BR" dirty="0" smtClean="0"/>
              <a:t>que resultem em </a:t>
            </a:r>
            <a:r>
              <a:rPr lang="pt-BR" dirty="0"/>
              <a:t>imagens binárias. Portanto, antes de encontrar contornos, </a:t>
            </a:r>
            <a:r>
              <a:rPr lang="pt-BR" dirty="0" smtClean="0"/>
              <a:t>costuma-se aplicar funções de </a:t>
            </a:r>
            <a:r>
              <a:rPr lang="pt-BR" dirty="0" err="1" smtClean="0"/>
              <a:t>thresholdings</a:t>
            </a:r>
            <a:r>
              <a:rPr lang="pt-BR" dirty="0" smtClean="0"/>
              <a:t>, detecções de bordas, mascaras e etc.</a:t>
            </a:r>
          </a:p>
          <a:p>
            <a:r>
              <a:rPr lang="pt-BR" dirty="0"/>
              <a:t>No </a:t>
            </a:r>
            <a:r>
              <a:rPr lang="pt-BR" dirty="0" err="1"/>
              <a:t>OpenCV</a:t>
            </a:r>
            <a:r>
              <a:rPr lang="pt-BR" dirty="0"/>
              <a:t>, encontrar contornos é </a:t>
            </a:r>
            <a:r>
              <a:rPr lang="pt-BR" dirty="0" smtClean="0"/>
              <a:t>o mesmo que </a:t>
            </a:r>
            <a:r>
              <a:rPr lang="pt-BR" b="1" dirty="0"/>
              <a:t>encontrar um objeto branco em um fundo </a:t>
            </a:r>
            <a:r>
              <a:rPr lang="pt-BR" b="1" dirty="0" smtClean="0"/>
              <a:t>preto</a:t>
            </a:r>
            <a:r>
              <a:rPr lang="pt-BR" dirty="0" smtClean="0"/>
              <a:t>.</a:t>
            </a:r>
          </a:p>
          <a:p>
            <a:r>
              <a:rPr lang="pt-BR" dirty="0" smtClean="0"/>
              <a:t>Se tivermos muitos ruídos na imagem pode ser que encontremos muitos contornos, para evitar isso usamos delimitações de tamanho dos contornos com estruturas condicionais e/ou operações de limpeza com filtros morfológicos.</a:t>
            </a:r>
            <a:endParaRPr lang="en-US" dirty="0"/>
          </a:p>
        </p:txBody>
      </p:sp>
    </p:spTree>
    <p:extLst>
      <p:ext uri="{BB962C8B-B14F-4D97-AF65-F5344CB8AC3E}">
        <p14:creationId xmlns:p14="http://schemas.microsoft.com/office/powerpoint/2010/main" val="18501886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
            </a:r>
            <a:r>
              <a:rPr lang="pt-BR" dirty="0" err="1" smtClean="0"/>
              <a:t>drawContours</a:t>
            </a:r>
            <a:r>
              <a:rPr lang="pt-BR" dirty="0" smtClean="0"/>
              <a:t>()</a:t>
            </a:r>
            <a:endParaRPr lang="en-US" dirty="0"/>
          </a:p>
        </p:txBody>
      </p:sp>
      <p:sp>
        <p:nvSpPr>
          <p:cNvPr id="3" name="Espaço Reservado para Texto 2"/>
          <p:cNvSpPr>
            <a:spLocks noGrp="1"/>
          </p:cNvSpPr>
          <p:nvPr>
            <p:ph type="body" sz="quarter" idx="15"/>
          </p:nvPr>
        </p:nvSpPr>
        <p:spPr/>
        <p:txBody>
          <a:bodyPr/>
          <a:lstStyle/>
          <a:p>
            <a:r>
              <a:rPr lang="en-US" smtClean="0"/>
              <a:t>Detectar Contornos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69</a:t>
            </a:fld>
            <a:endParaRPr lang="en-US" noProof="1"/>
          </a:p>
        </p:txBody>
      </p:sp>
      <p:sp>
        <p:nvSpPr>
          <p:cNvPr id="5" name="Espaço Reservado para Conteúdo 4"/>
          <p:cNvSpPr>
            <a:spLocks noGrp="1"/>
          </p:cNvSpPr>
          <p:nvPr>
            <p:ph sz="quarter" idx="1"/>
          </p:nvPr>
        </p:nvSpPr>
        <p:spPr/>
        <p:txBody>
          <a:bodyPr/>
          <a:lstStyle/>
          <a:p>
            <a:r>
              <a:rPr lang="pt-BR" dirty="0"/>
              <a:t>Para desenhar os contornos, a função </a:t>
            </a:r>
            <a:r>
              <a:rPr lang="pt-BR" dirty="0" smtClean="0">
                <a:latin typeface="Courier New" panose="02070309020205020404" pitchFamily="49" charset="0"/>
                <a:cs typeface="Courier New" panose="02070309020205020404" pitchFamily="49" charset="0"/>
              </a:rPr>
              <a:t>cv2.drawContours() </a:t>
            </a:r>
            <a:r>
              <a:rPr lang="pt-BR" dirty="0"/>
              <a:t>é usada. </a:t>
            </a:r>
            <a:r>
              <a:rPr lang="pt-BR" dirty="0" smtClean="0"/>
              <a:t>Ela pode ser usada </a:t>
            </a:r>
            <a:r>
              <a:rPr lang="pt-BR" dirty="0"/>
              <a:t>para desenhar qualquer forma, desde que você tenha seus pontos de limite. </a:t>
            </a:r>
            <a:endParaRPr lang="pt-BR" dirty="0" smtClean="0"/>
          </a:p>
          <a:p>
            <a:r>
              <a:rPr lang="pt-BR" dirty="0" smtClean="0"/>
              <a:t>Seu </a:t>
            </a:r>
            <a:r>
              <a:rPr lang="pt-BR" dirty="0"/>
              <a:t>primeiro argumento é a imagem de origem, o segundo argumento são os contornos que devem ser passados ​​como uma lista Python, o terceiro argumento é o índice de contornos (útil ao desenhar contornos individuais. Para desenhar todos os contornos, passe -1) e os argumentos restantes são cor, espessura etc.</a:t>
            </a:r>
            <a:endParaRPr lang="en-US" dirty="0"/>
          </a:p>
        </p:txBody>
      </p:sp>
    </p:spTree>
    <p:extLst>
      <p:ext uri="{BB962C8B-B14F-4D97-AF65-F5344CB8AC3E}">
        <p14:creationId xmlns:p14="http://schemas.microsoft.com/office/powerpoint/2010/main" val="4134164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Leitura</a:t>
            </a:r>
            <a:endParaRPr lang="en-US" dirty="0"/>
          </a:p>
        </p:txBody>
      </p:sp>
      <p:sp>
        <p:nvSpPr>
          <p:cNvPr id="3" name="Espaço Reservado para Texto 2"/>
          <p:cNvSpPr>
            <a:spLocks noGrp="1"/>
          </p:cNvSpPr>
          <p:nvPr>
            <p:ph type="body" sz="quarter" idx="15"/>
          </p:nvPr>
        </p:nvSpPr>
        <p:spPr/>
        <p:txBody>
          <a:bodyPr/>
          <a:lstStyle/>
          <a:p>
            <a:r>
              <a:rPr lang="en-US" dirty="0" err="1" smtClean="0"/>
              <a:t>Manipulação</a:t>
            </a:r>
            <a:r>
              <a:rPr lang="en-US" dirty="0" smtClean="0"/>
              <a:t> de </a:t>
            </a:r>
            <a:r>
              <a:rPr lang="en-US" dirty="0" err="1" smtClean="0"/>
              <a:t>Imagens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7</a:t>
            </a:fld>
            <a:endParaRPr lang="en-US" noProof="1"/>
          </a:p>
        </p:txBody>
      </p:sp>
      <p:sp>
        <p:nvSpPr>
          <p:cNvPr id="5" name="Espaço Reservado para Conteúdo 4"/>
          <p:cNvSpPr>
            <a:spLocks noGrp="1"/>
          </p:cNvSpPr>
          <p:nvPr>
            <p:ph sz="quarter" idx="1"/>
          </p:nvPr>
        </p:nvSpPr>
        <p:spPr/>
        <p:txBody>
          <a:bodyPr/>
          <a:lstStyle/>
          <a:p>
            <a:r>
              <a:rPr lang="pt-BR" sz="1600" dirty="0" smtClean="0"/>
              <a:t>Para ler uma imagem passamos o seu caminho para a função </a:t>
            </a:r>
            <a:r>
              <a:rPr lang="pt-BR" sz="1600" dirty="0">
                <a:latin typeface="Courier New" panose="02070309020205020404" pitchFamily="49" charset="0"/>
                <a:cs typeface="Courier New" panose="02070309020205020404" pitchFamily="49" charset="0"/>
              </a:rPr>
              <a:t>cv2.imread</a:t>
            </a:r>
            <a:r>
              <a:rPr lang="pt-BR" sz="1600" dirty="0" smtClean="0">
                <a:latin typeface="Courier New" panose="02070309020205020404" pitchFamily="49" charset="0"/>
                <a:cs typeface="Courier New" panose="02070309020205020404" pitchFamily="49" charset="0"/>
              </a:rPr>
              <a:t>(),</a:t>
            </a:r>
            <a:r>
              <a:rPr lang="pt-BR" sz="1600" dirty="0" smtClean="0"/>
              <a:t> e retorna um </a:t>
            </a:r>
            <a:r>
              <a:rPr lang="pt-BR" sz="1600" b="1" dirty="0" err="1" smtClean="0"/>
              <a:t>numpy</a:t>
            </a:r>
            <a:r>
              <a:rPr lang="pt-BR" sz="1600" b="1" dirty="0" smtClean="0"/>
              <a:t> </a:t>
            </a:r>
            <a:r>
              <a:rPr lang="pt-BR" sz="1600" b="1" dirty="0" err="1" smtClean="0"/>
              <a:t>array</a:t>
            </a:r>
            <a:r>
              <a:rPr lang="pt-BR" sz="1600" b="1" dirty="0" smtClean="0"/>
              <a:t> multidimensional  </a:t>
            </a:r>
            <a:r>
              <a:rPr lang="pt-BR" sz="1600" dirty="0" smtClean="0"/>
              <a:t>correspondente. Podemos passar um segundo parâmetro para diferentes configurações de carregamento de cores:</a:t>
            </a:r>
          </a:p>
          <a:p>
            <a:endParaRPr lang="pt-BR" sz="1600" dirty="0" smtClean="0"/>
          </a:p>
          <a:p>
            <a:pPr marL="342900" indent="-342900">
              <a:buAutoNum type="arabicPeriod"/>
            </a:pPr>
            <a:r>
              <a:rPr lang="pt-BR" sz="1600" dirty="0" smtClean="0"/>
              <a:t>Para imagem </a:t>
            </a:r>
            <a:r>
              <a:rPr lang="pt-BR" sz="1600" b="1" dirty="0" smtClean="0"/>
              <a:t>colorida</a:t>
            </a:r>
            <a:r>
              <a:rPr lang="pt-BR" sz="1600" dirty="0" smtClean="0"/>
              <a:t> sem transparência (default): </a:t>
            </a:r>
          </a:p>
          <a:p>
            <a:pPr marL="0" indent="0">
              <a:buNone/>
            </a:pPr>
            <a:r>
              <a:rPr lang="pt-BR" sz="1600" dirty="0" smtClean="0">
                <a:solidFill>
                  <a:srgbClr val="FF0000"/>
                </a:solidFill>
              </a:rPr>
              <a:t>cv2.imread(</a:t>
            </a:r>
            <a:r>
              <a:rPr lang="pt-BR" sz="1600" dirty="0" smtClean="0">
                <a:solidFill>
                  <a:srgbClr val="FF0000"/>
                </a:solidFill>
                <a:latin typeface="Courier New" panose="02070309020205020404" pitchFamily="49" charset="0"/>
                <a:cs typeface="Courier New" panose="02070309020205020404" pitchFamily="49" charset="0"/>
              </a:rPr>
              <a:t>IMAGE_PATH</a:t>
            </a:r>
            <a:r>
              <a:rPr lang="pt-BR" sz="1600" dirty="0" smtClean="0">
                <a:solidFill>
                  <a:srgbClr val="FF0000"/>
                </a:solidFill>
              </a:rPr>
              <a:t>) </a:t>
            </a:r>
            <a:r>
              <a:rPr lang="pt-BR" sz="1600" dirty="0" smtClean="0"/>
              <a:t>ou </a:t>
            </a:r>
            <a:r>
              <a:rPr lang="pt-BR" sz="1600" dirty="0" smtClean="0">
                <a:solidFill>
                  <a:srgbClr val="FF0000"/>
                </a:solidFill>
              </a:rPr>
              <a:t>cv2.imread(</a:t>
            </a:r>
            <a:r>
              <a:rPr lang="pt-BR" sz="1600" dirty="0" smtClean="0">
                <a:solidFill>
                  <a:srgbClr val="FF0000"/>
                </a:solidFill>
                <a:latin typeface="Courier New" panose="02070309020205020404" pitchFamily="49" charset="0"/>
                <a:cs typeface="Courier New" panose="02070309020205020404" pitchFamily="49" charset="0"/>
              </a:rPr>
              <a:t>IMAGE_PATH</a:t>
            </a:r>
            <a:r>
              <a:rPr lang="pt-BR" sz="1600" dirty="0" smtClean="0">
                <a:solidFill>
                  <a:srgbClr val="FF0000"/>
                </a:solidFill>
              </a:rPr>
              <a:t>, 1) </a:t>
            </a:r>
            <a:r>
              <a:rPr lang="pt-BR" sz="1600" dirty="0" smtClean="0"/>
              <a:t>ou </a:t>
            </a:r>
            <a:r>
              <a:rPr lang="pt-BR" sz="1600" dirty="0" smtClean="0">
                <a:solidFill>
                  <a:srgbClr val="FF0000"/>
                </a:solidFill>
              </a:rPr>
              <a:t>cv2.imread(</a:t>
            </a:r>
            <a:r>
              <a:rPr lang="pt-BR" sz="1600" dirty="0" smtClean="0">
                <a:solidFill>
                  <a:srgbClr val="FF0000"/>
                </a:solidFill>
                <a:latin typeface="Courier New" panose="02070309020205020404" pitchFamily="49" charset="0"/>
                <a:cs typeface="Courier New" panose="02070309020205020404" pitchFamily="49" charset="0"/>
              </a:rPr>
              <a:t>IMAGE_PATH</a:t>
            </a:r>
            <a:r>
              <a:rPr lang="pt-BR" sz="1600" dirty="0" smtClean="0">
                <a:solidFill>
                  <a:srgbClr val="FF0000"/>
                </a:solidFill>
              </a:rPr>
              <a:t>, </a:t>
            </a:r>
            <a:r>
              <a:rPr lang="pt-BR" sz="1600" dirty="0" smtClean="0">
                <a:solidFill>
                  <a:srgbClr val="FF0000"/>
                </a:solidFill>
                <a:latin typeface="Courier New" panose="02070309020205020404" pitchFamily="49" charset="0"/>
                <a:cs typeface="Courier New" panose="02070309020205020404" pitchFamily="49" charset="0"/>
              </a:rPr>
              <a:t>cv2.IMREAD_COLOR</a:t>
            </a:r>
            <a:r>
              <a:rPr lang="pt-BR" sz="1600" dirty="0" smtClean="0">
                <a:solidFill>
                  <a:srgbClr val="FF0000"/>
                </a:solidFill>
              </a:rPr>
              <a:t>) </a:t>
            </a:r>
          </a:p>
          <a:p>
            <a:pPr marL="0" indent="0">
              <a:buNone/>
            </a:pPr>
            <a:endParaRPr lang="pt-BR" sz="1600" dirty="0" smtClean="0"/>
          </a:p>
          <a:p>
            <a:pPr marL="0" indent="0">
              <a:buNone/>
            </a:pPr>
            <a:r>
              <a:rPr lang="pt-BR" sz="1600" dirty="0" smtClean="0"/>
              <a:t>2. Para imagem em </a:t>
            </a:r>
            <a:r>
              <a:rPr lang="pt-BR" sz="1600" b="1" dirty="0" smtClean="0"/>
              <a:t>tons de cinza</a:t>
            </a:r>
            <a:r>
              <a:rPr lang="pt-BR" sz="1600" dirty="0" smtClean="0"/>
              <a:t>: </a:t>
            </a:r>
          </a:p>
          <a:p>
            <a:pPr marL="0" indent="0">
              <a:buNone/>
            </a:pPr>
            <a:r>
              <a:rPr lang="pt-BR" sz="1600" dirty="0" smtClean="0">
                <a:solidFill>
                  <a:srgbClr val="FF0000"/>
                </a:solidFill>
              </a:rPr>
              <a:t>cv2.imread(</a:t>
            </a:r>
            <a:r>
              <a:rPr lang="pt-BR" sz="1600" dirty="0" smtClean="0">
                <a:solidFill>
                  <a:srgbClr val="FF0000"/>
                </a:solidFill>
                <a:latin typeface="Courier New" panose="02070309020205020404" pitchFamily="49" charset="0"/>
                <a:cs typeface="Courier New" panose="02070309020205020404" pitchFamily="49" charset="0"/>
              </a:rPr>
              <a:t>IMAGE_PATH</a:t>
            </a:r>
            <a:r>
              <a:rPr lang="pt-BR" sz="1600" dirty="0">
                <a:solidFill>
                  <a:srgbClr val="FF0000"/>
                </a:solidFill>
              </a:rPr>
              <a:t>, </a:t>
            </a:r>
            <a:r>
              <a:rPr lang="pt-BR" sz="1600" dirty="0" smtClean="0">
                <a:solidFill>
                  <a:srgbClr val="FF0000"/>
                </a:solidFill>
              </a:rPr>
              <a:t>0) </a:t>
            </a:r>
            <a:r>
              <a:rPr lang="pt-BR" sz="1600" dirty="0"/>
              <a:t>ou </a:t>
            </a:r>
            <a:r>
              <a:rPr lang="pt-BR" sz="1600" dirty="0" smtClean="0">
                <a:solidFill>
                  <a:srgbClr val="FF0000"/>
                </a:solidFill>
              </a:rPr>
              <a:t>cv2.imread(</a:t>
            </a:r>
            <a:r>
              <a:rPr lang="pt-BR" sz="1600" dirty="0" smtClean="0">
                <a:solidFill>
                  <a:srgbClr val="FF0000"/>
                </a:solidFill>
                <a:latin typeface="Courier New" panose="02070309020205020404" pitchFamily="49" charset="0"/>
                <a:cs typeface="Courier New" panose="02070309020205020404" pitchFamily="49" charset="0"/>
              </a:rPr>
              <a:t>IMAGE_PATH</a:t>
            </a:r>
            <a:r>
              <a:rPr lang="pt-BR" sz="1600" dirty="0">
                <a:solidFill>
                  <a:srgbClr val="FF0000"/>
                </a:solidFill>
              </a:rPr>
              <a:t>, </a:t>
            </a:r>
            <a:r>
              <a:rPr lang="pt-BR" sz="1600" dirty="0" smtClean="0">
                <a:solidFill>
                  <a:srgbClr val="FF0000"/>
                </a:solidFill>
                <a:latin typeface="Courier New" panose="02070309020205020404" pitchFamily="49" charset="0"/>
                <a:cs typeface="Courier New" panose="02070309020205020404" pitchFamily="49" charset="0"/>
              </a:rPr>
              <a:t>cv2.IMREAD_GRAYSCALE</a:t>
            </a:r>
            <a:r>
              <a:rPr lang="pt-BR" sz="1600" dirty="0" smtClean="0">
                <a:solidFill>
                  <a:srgbClr val="FF0000"/>
                </a:solidFill>
              </a:rPr>
              <a:t>)</a:t>
            </a:r>
          </a:p>
          <a:p>
            <a:pPr marL="0" indent="0">
              <a:buNone/>
            </a:pPr>
            <a:endParaRPr lang="pt-BR" sz="1600" dirty="0"/>
          </a:p>
          <a:p>
            <a:pPr marL="0" indent="0">
              <a:buNone/>
            </a:pPr>
            <a:r>
              <a:rPr lang="pt-BR" sz="1600" dirty="0" smtClean="0"/>
              <a:t>3. Para imagem com </a:t>
            </a:r>
            <a:r>
              <a:rPr lang="pt-BR" sz="1600" b="1" dirty="0" smtClean="0"/>
              <a:t>canal de transparência</a:t>
            </a:r>
            <a:r>
              <a:rPr lang="pt-BR" sz="1600" dirty="0" smtClean="0"/>
              <a:t>: </a:t>
            </a:r>
          </a:p>
          <a:p>
            <a:pPr marL="0" indent="0">
              <a:buNone/>
            </a:pPr>
            <a:r>
              <a:rPr lang="pt-BR" sz="1600" dirty="0" smtClean="0">
                <a:solidFill>
                  <a:srgbClr val="FF0000"/>
                </a:solidFill>
              </a:rPr>
              <a:t>cv2.imread(</a:t>
            </a:r>
            <a:r>
              <a:rPr lang="pt-BR" sz="1600" dirty="0" smtClean="0">
                <a:solidFill>
                  <a:srgbClr val="FF0000"/>
                </a:solidFill>
                <a:latin typeface="Courier New" panose="02070309020205020404" pitchFamily="49" charset="0"/>
                <a:cs typeface="Courier New" panose="02070309020205020404" pitchFamily="49" charset="0"/>
              </a:rPr>
              <a:t>IMAGE_PATH</a:t>
            </a:r>
            <a:r>
              <a:rPr lang="pt-BR" sz="1600" dirty="0">
                <a:solidFill>
                  <a:srgbClr val="FF0000"/>
                </a:solidFill>
              </a:rPr>
              <a:t>, </a:t>
            </a:r>
            <a:r>
              <a:rPr lang="pt-BR" sz="1600" dirty="0" smtClean="0">
                <a:solidFill>
                  <a:srgbClr val="FF0000"/>
                </a:solidFill>
              </a:rPr>
              <a:t>-1) </a:t>
            </a:r>
            <a:r>
              <a:rPr lang="pt-BR" sz="1600" dirty="0"/>
              <a:t>ou </a:t>
            </a:r>
            <a:r>
              <a:rPr lang="pt-BR" sz="1600" dirty="0">
                <a:solidFill>
                  <a:srgbClr val="FF0000"/>
                </a:solidFill>
              </a:rPr>
              <a:t>cv2.imread(</a:t>
            </a:r>
            <a:r>
              <a:rPr lang="pt-BR" sz="1600" dirty="0">
                <a:solidFill>
                  <a:srgbClr val="FF0000"/>
                </a:solidFill>
                <a:latin typeface="Courier New" panose="02070309020205020404" pitchFamily="49" charset="0"/>
                <a:cs typeface="Courier New" panose="02070309020205020404" pitchFamily="49" charset="0"/>
              </a:rPr>
              <a:t>IMAGE_PATH</a:t>
            </a:r>
            <a:r>
              <a:rPr lang="pt-BR" sz="1600" dirty="0">
                <a:solidFill>
                  <a:srgbClr val="FF0000"/>
                </a:solidFill>
              </a:rPr>
              <a:t>, </a:t>
            </a:r>
            <a:r>
              <a:rPr lang="pt-BR" sz="1600" dirty="0">
                <a:solidFill>
                  <a:srgbClr val="FF0000"/>
                </a:solidFill>
                <a:latin typeface="Courier New" panose="02070309020205020404" pitchFamily="49" charset="0"/>
                <a:cs typeface="Courier New" panose="02070309020205020404" pitchFamily="49" charset="0"/>
              </a:rPr>
              <a:t>cv2.IMREAD_UNCHANGED</a:t>
            </a:r>
            <a:r>
              <a:rPr lang="pt-BR" sz="1600" dirty="0" smtClean="0">
                <a:solidFill>
                  <a:srgbClr val="FF0000"/>
                </a:solidFill>
              </a:rPr>
              <a:t>) </a:t>
            </a:r>
            <a:endParaRPr lang="pt-BR" sz="1600" dirty="0">
              <a:solidFill>
                <a:srgbClr val="FF0000"/>
              </a:solidFill>
            </a:endParaRPr>
          </a:p>
          <a:p>
            <a:endParaRPr lang="pt-BR" dirty="0" smtClean="0"/>
          </a:p>
          <a:p>
            <a:endParaRPr lang="pt-BR" dirty="0" smtClean="0"/>
          </a:p>
        </p:txBody>
      </p:sp>
    </p:spTree>
    <p:extLst>
      <p:ext uri="{BB962C8B-B14F-4D97-AF65-F5344CB8AC3E}">
        <p14:creationId xmlns:p14="http://schemas.microsoft.com/office/powerpoint/2010/main" val="29059333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
            </a:r>
            <a:r>
              <a:rPr lang="pt-BR" dirty="0" err="1" smtClean="0"/>
              <a:t>boundingRect</a:t>
            </a:r>
            <a:r>
              <a:rPr lang="pt-BR" dirty="0" smtClean="0"/>
              <a:t>()</a:t>
            </a:r>
            <a:endParaRPr lang="en-US" dirty="0"/>
          </a:p>
        </p:txBody>
      </p:sp>
      <p:sp>
        <p:nvSpPr>
          <p:cNvPr id="3" name="Espaço Reservado para Texto 2"/>
          <p:cNvSpPr>
            <a:spLocks noGrp="1"/>
          </p:cNvSpPr>
          <p:nvPr>
            <p:ph type="body" sz="quarter" idx="15"/>
          </p:nvPr>
        </p:nvSpPr>
        <p:spPr/>
        <p:txBody>
          <a:bodyPr/>
          <a:lstStyle/>
          <a:p>
            <a:r>
              <a:rPr lang="en-US" dirty="0" err="1" smtClean="0"/>
              <a:t>Detectar</a:t>
            </a:r>
            <a:r>
              <a:rPr lang="en-US" dirty="0" smtClean="0"/>
              <a:t> </a:t>
            </a:r>
            <a:r>
              <a:rPr lang="en-US" dirty="0" err="1" smtClean="0"/>
              <a:t>Contornos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70</a:t>
            </a:fld>
            <a:endParaRPr lang="en-US" noProof="1"/>
          </a:p>
        </p:txBody>
      </p:sp>
      <p:sp>
        <p:nvSpPr>
          <p:cNvPr id="5" name="Espaço Reservado para Conteúdo 4"/>
          <p:cNvSpPr>
            <a:spLocks noGrp="1"/>
          </p:cNvSpPr>
          <p:nvPr>
            <p:ph sz="quarter" idx="1"/>
          </p:nvPr>
        </p:nvSpPr>
        <p:spPr/>
        <p:txBody>
          <a:bodyPr/>
          <a:lstStyle/>
          <a:p>
            <a:r>
              <a:rPr lang="pt-BR" dirty="0" smtClean="0"/>
              <a:t>A função </a:t>
            </a:r>
            <a:r>
              <a:rPr lang="pt-BR" dirty="0" smtClean="0">
                <a:latin typeface="Courier New" panose="02070309020205020404" pitchFamily="49" charset="0"/>
                <a:cs typeface="Courier New" panose="02070309020205020404" pitchFamily="49" charset="0"/>
              </a:rPr>
              <a:t>.</a:t>
            </a:r>
            <a:r>
              <a:rPr lang="pt-BR" dirty="0" err="1" smtClean="0">
                <a:latin typeface="Courier New" panose="02070309020205020404" pitchFamily="49" charset="0"/>
                <a:cs typeface="Courier New" panose="02070309020205020404" pitchFamily="49" charset="0"/>
              </a:rPr>
              <a:t>findcontours</a:t>
            </a:r>
            <a:r>
              <a:rPr lang="pt-BR" dirty="0" smtClean="0">
                <a:latin typeface="Courier New" panose="02070309020205020404" pitchFamily="49" charset="0"/>
                <a:cs typeface="Courier New" panose="02070309020205020404" pitchFamily="49" charset="0"/>
              </a:rPr>
              <a:t>() </a:t>
            </a:r>
            <a:r>
              <a:rPr lang="pt-BR" dirty="0" smtClean="0"/>
              <a:t>irá retornar todos os contornos encontrados na imagem em um </a:t>
            </a:r>
            <a:r>
              <a:rPr lang="pt-BR" dirty="0" err="1" smtClean="0"/>
              <a:t>array</a:t>
            </a:r>
            <a:r>
              <a:rPr lang="pt-BR" dirty="0" smtClean="0"/>
              <a:t> de pontos com formato: (</a:t>
            </a:r>
            <a:r>
              <a:rPr lang="pt-BR" dirty="0" err="1" smtClean="0"/>
              <a:t>x,y,w,h</a:t>
            </a:r>
            <a:r>
              <a:rPr lang="pt-BR" dirty="0" smtClean="0"/>
              <a:t>).</a:t>
            </a:r>
          </a:p>
          <a:p>
            <a:r>
              <a:rPr lang="pt-BR" dirty="0" smtClean="0"/>
              <a:t>Iterando sobre cada contorno recebido podemos chamar </a:t>
            </a:r>
            <a:r>
              <a:rPr lang="pt-BR" dirty="0"/>
              <a:t>a função </a:t>
            </a:r>
            <a:r>
              <a:rPr lang="pt-BR" dirty="0" smtClean="0">
                <a:latin typeface="Courier New" panose="02070309020205020404" pitchFamily="49" charset="0"/>
                <a:cs typeface="Courier New" panose="02070309020205020404" pitchFamily="49" charset="0"/>
              </a:rPr>
              <a:t>cv2.boundingRect() </a:t>
            </a:r>
            <a:r>
              <a:rPr lang="pt-BR" dirty="0" smtClean="0"/>
              <a:t>para criar retângulos e então desenhá-los com a função </a:t>
            </a:r>
            <a:r>
              <a:rPr lang="pt-BR" dirty="0" smtClean="0">
                <a:latin typeface="Courier New" panose="02070309020205020404" pitchFamily="49" charset="0"/>
                <a:cs typeface="Courier New" panose="02070309020205020404" pitchFamily="49" charset="0"/>
              </a:rPr>
              <a:t>cv2.rectangle().</a:t>
            </a:r>
          </a:p>
          <a:p>
            <a:r>
              <a:rPr lang="pt-BR" dirty="0" smtClean="0"/>
              <a:t>Com o retângulo proveniente dos contornos podemos segmentar apenas a parte da imagem que se comporta conforme as regras estabelecidas (neste caso, de cor). Podendo aplicar classificadores, rastreadores, </a:t>
            </a:r>
            <a:r>
              <a:rPr lang="pt-BR" dirty="0" err="1" smtClean="0"/>
              <a:t>etc</a:t>
            </a:r>
            <a:endParaRPr lang="pt-BR" dirty="0" smtClean="0"/>
          </a:p>
        </p:txBody>
      </p:sp>
    </p:spTree>
    <p:extLst>
      <p:ext uri="{BB962C8B-B14F-4D97-AF65-F5344CB8AC3E}">
        <p14:creationId xmlns:p14="http://schemas.microsoft.com/office/powerpoint/2010/main" val="10647845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Detectando contornos - Exemplos</a:t>
            </a:r>
            <a:endParaRPr lang="en-US" dirty="0"/>
          </a:p>
        </p:txBody>
      </p:sp>
      <p:sp>
        <p:nvSpPr>
          <p:cNvPr id="3" name="Espaço Reservado para Texto 2"/>
          <p:cNvSpPr>
            <a:spLocks noGrp="1"/>
          </p:cNvSpPr>
          <p:nvPr>
            <p:ph type="body" sz="quarter" idx="15"/>
          </p:nvPr>
        </p:nvSpPr>
        <p:spPr/>
        <p:txBody>
          <a:bodyPr/>
          <a:lstStyle/>
          <a:p>
            <a:r>
              <a:rPr lang="en-US" dirty="0" err="1" smtClean="0"/>
              <a:t>Detectar</a:t>
            </a:r>
            <a:r>
              <a:rPr lang="en-US" dirty="0" smtClean="0"/>
              <a:t> </a:t>
            </a:r>
            <a:r>
              <a:rPr lang="en-US" dirty="0" err="1" smtClean="0"/>
              <a:t>Contornos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71</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255562" y="1625015"/>
            <a:ext cx="4171274" cy="3501151"/>
          </a:xfrm>
          <a:prstGeom prst="rect">
            <a:avLst/>
          </a:prstGeom>
        </p:spPr>
      </p:pic>
      <p:pic>
        <p:nvPicPr>
          <p:cNvPr id="8" name="Imagem 7"/>
          <p:cNvPicPr>
            <a:picLocks noChangeAspect="1"/>
          </p:cNvPicPr>
          <p:nvPr/>
        </p:nvPicPr>
        <p:blipFill>
          <a:blip r:embed="rId3"/>
          <a:stretch>
            <a:fillRect/>
          </a:stretch>
        </p:blipFill>
        <p:spPr>
          <a:xfrm>
            <a:off x="7855413" y="1181600"/>
            <a:ext cx="2854587" cy="1949377"/>
          </a:xfrm>
          <a:prstGeom prst="rect">
            <a:avLst/>
          </a:prstGeom>
        </p:spPr>
      </p:pic>
      <p:pic>
        <p:nvPicPr>
          <p:cNvPr id="9" name="Imagem 8"/>
          <p:cNvPicPr>
            <a:picLocks noChangeAspect="1"/>
          </p:cNvPicPr>
          <p:nvPr/>
        </p:nvPicPr>
        <p:blipFill>
          <a:blip r:embed="rId4"/>
          <a:stretch>
            <a:fillRect/>
          </a:stretch>
        </p:blipFill>
        <p:spPr>
          <a:xfrm>
            <a:off x="6811190" y="3924554"/>
            <a:ext cx="1743075" cy="838200"/>
          </a:xfrm>
          <a:prstGeom prst="rect">
            <a:avLst/>
          </a:prstGeom>
        </p:spPr>
      </p:pic>
      <p:sp>
        <p:nvSpPr>
          <p:cNvPr id="10" name="Retângulo 9"/>
          <p:cNvSpPr/>
          <p:nvPr/>
        </p:nvSpPr>
        <p:spPr>
          <a:xfrm>
            <a:off x="259201" y="3017587"/>
            <a:ext cx="4167636" cy="1118185"/>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1" name="Retângulo 10"/>
          <p:cNvSpPr/>
          <p:nvPr/>
        </p:nvSpPr>
        <p:spPr>
          <a:xfrm>
            <a:off x="225644" y="1917644"/>
            <a:ext cx="4002408" cy="346891"/>
          </a:xfrm>
          <a:prstGeom prst="rect">
            <a:avLst/>
          </a:prstGeom>
          <a:noFill/>
          <a:ln w="3810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7" name="Imagem 6"/>
          <p:cNvPicPr>
            <a:picLocks noChangeAspect="1"/>
          </p:cNvPicPr>
          <p:nvPr/>
        </p:nvPicPr>
        <p:blipFill>
          <a:blip r:embed="rId5"/>
          <a:stretch>
            <a:fillRect/>
          </a:stretch>
        </p:blipFill>
        <p:spPr>
          <a:xfrm>
            <a:off x="4706224" y="1182346"/>
            <a:ext cx="2763869" cy="1949377"/>
          </a:xfrm>
          <a:prstGeom prst="rect">
            <a:avLst/>
          </a:prstGeom>
        </p:spPr>
      </p:pic>
      <p:sp>
        <p:nvSpPr>
          <p:cNvPr id="12" name="Retângulo 11"/>
          <p:cNvSpPr/>
          <p:nvPr/>
        </p:nvSpPr>
        <p:spPr>
          <a:xfrm>
            <a:off x="259200" y="4160939"/>
            <a:ext cx="2014217" cy="551481"/>
          </a:xfrm>
          <a:prstGeom prst="rect">
            <a:avLst/>
          </a:prstGeom>
          <a:noFill/>
          <a:ln w="38100" cap="flat" cmpd="sng" algn="ctr">
            <a:solidFill>
              <a:srgbClr val="7030A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14" name="Conector de Seta Reta 13"/>
          <p:cNvCxnSpPr>
            <a:stCxn id="12" idx="3"/>
          </p:cNvCxnSpPr>
          <p:nvPr/>
        </p:nvCxnSpPr>
        <p:spPr>
          <a:xfrm flipV="1">
            <a:off x="2273417" y="4350572"/>
            <a:ext cx="4353886" cy="8610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1137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Salvando</a:t>
            </a:r>
            <a:r>
              <a:rPr lang="en-US" dirty="0" smtClean="0"/>
              <a:t> </a:t>
            </a:r>
            <a:r>
              <a:rPr lang="en-US" dirty="0" err="1" smtClean="0"/>
              <a:t>em</a:t>
            </a:r>
            <a:r>
              <a:rPr lang="en-US" dirty="0" smtClean="0"/>
              <a:t> </a:t>
            </a:r>
            <a:r>
              <a:rPr lang="en-US" dirty="0" err="1"/>
              <a:t>diferentes</a:t>
            </a:r>
            <a:r>
              <a:rPr lang="en-US" dirty="0"/>
              <a:t> </a:t>
            </a:r>
            <a:r>
              <a:rPr lang="en-US" dirty="0" err="1" smtClean="0"/>
              <a:t>formatos</a:t>
            </a:r>
            <a:r>
              <a:rPr lang="en-US" dirty="0" smtClean="0"/>
              <a:t> - </a:t>
            </a:r>
            <a:r>
              <a:rPr lang="pt-BR" dirty="0" smtClean="0"/>
              <a:t>BMP x JPG x PNG</a:t>
            </a:r>
            <a:endParaRPr lang="en-US" dirty="0"/>
          </a:p>
        </p:txBody>
      </p:sp>
      <p:sp>
        <p:nvSpPr>
          <p:cNvPr id="3" name="Espaço Reservado para Texto 2"/>
          <p:cNvSpPr>
            <a:spLocks noGrp="1"/>
          </p:cNvSpPr>
          <p:nvPr>
            <p:ph type="body" sz="quarter" idx="15"/>
          </p:nvPr>
        </p:nvSpPr>
        <p:spPr/>
        <p:txBody>
          <a:bodyPr/>
          <a:lstStyle/>
          <a:p>
            <a:r>
              <a:rPr lang="en-US" dirty="0" err="1" smtClean="0"/>
              <a:t>Exemplo</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72</a:t>
            </a:fld>
            <a:endParaRPr lang="en-US" noProof="1"/>
          </a:p>
        </p:txBody>
      </p:sp>
      <p:sp>
        <p:nvSpPr>
          <p:cNvPr id="5" name="Espaço Reservado para Conteúdo 4"/>
          <p:cNvSpPr>
            <a:spLocks noGrp="1"/>
          </p:cNvSpPr>
          <p:nvPr>
            <p:ph sz="quarter" idx="1"/>
          </p:nvPr>
        </p:nvSpPr>
        <p:spPr/>
        <p:txBody>
          <a:bodyPr/>
          <a:lstStyle/>
          <a:p>
            <a:r>
              <a:rPr lang="pt-BR" dirty="0"/>
              <a:t>Exemplo - Diferença nos formatos para </a:t>
            </a:r>
            <a:r>
              <a:rPr lang="pt-BR" dirty="0" err="1" smtClean="0"/>
              <a:t>salvamento.ipynb</a:t>
            </a:r>
            <a:endParaRPr lang="pt-BR" dirty="0"/>
          </a:p>
          <a:p>
            <a:r>
              <a:rPr lang="pt-BR" dirty="0" smtClean="0"/>
              <a:t>Podemos verificar a diferença de tempo (segundos) para salvar imagens em diversos formatos e quanto maior a imagem, maior a discrepância. Estas informações devem ser levadas em conta quando se trabalha com </a:t>
            </a:r>
            <a:r>
              <a:rPr lang="pt-BR" dirty="0" err="1" smtClean="0"/>
              <a:t>datasets</a:t>
            </a:r>
            <a:r>
              <a:rPr lang="pt-BR" dirty="0" smtClean="0"/>
              <a:t> maiores devido o impacto na performance do projeto. </a:t>
            </a:r>
            <a:endParaRPr lang="pt-BR" dirty="0" smtClean="0"/>
          </a:p>
          <a:p>
            <a:endParaRPr lang="pt-BR" dirty="0"/>
          </a:p>
          <a:p>
            <a:pPr marL="0" indent="0">
              <a:buNone/>
            </a:pPr>
            <a:r>
              <a:rPr lang="pt-BR" dirty="0"/>
              <a:t>Tempo para salvar 4000x3000 em BMP (100x):  1.2757208347320557 </a:t>
            </a:r>
            <a:endParaRPr lang="pt-BR" dirty="0" smtClean="0"/>
          </a:p>
          <a:p>
            <a:pPr marL="0" indent="0">
              <a:buNone/>
            </a:pPr>
            <a:r>
              <a:rPr lang="pt-BR" dirty="0" smtClean="0"/>
              <a:t>Tempo </a:t>
            </a:r>
            <a:r>
              <a:rPr lang="pt-BR" dirty="0"/>
              <a:t>para salvar 4000x3000 em JPG (100x):  26.846858739852905 </a:t>
            </a:r>
            <a:endParaRPr lang="pt-BR" dirty="0" smtClean="0"/>
          </a:p>
          <a:p>
            <a:pPr marL="0" indent="0">
              <a:buNone/>
            </a:pPr>
            <a:r>
              <a:rPr lang="pt-BR" dirty="0" smtClean="0"/>
              <a:t>Tempo </a:t>
            </a:r>
            <a:r>
              <a:rPr lang="pt-BR" dirty="0"/>
              <a:t>para salvar 4000x3000 em PNG (100x):  </a:t>
            </a:r>
            <a:r>
              <a:rPr lang="pt-BR" dirty="0" smtClean="0"/>
              <a:t>16.857802152633667</a:t>
            </a:r>
          </a:p>
          <a:p>
            <a:pPr marL="0" indent="0">
              <a:buNone/>
            </a:pPr>
            <a:endParaRPr lang="pt-BR" dirty="0"/>
          </a:p>
          <a:p>
            <a:pPr marL="0" indent="0">
              <a:buNone/>
            </a:pPr>
            <a:r>
              <a:rPr lang="pt-BR" dirty="0"/>
              <a:t>Tempo para salvar 224x224 em BMP (100x):  0.1317589282989502 </a:t>
            </a:r>
            <a:endParaRPr lang="pt-BR" dirty="0" smtClean="0"/>
          </a:p>
          <a:p>
            <a:pPr marL="0" indent="0">
              <a:buNone/>
            </a:pPr>
            <a:r>
              <a:rPr lang="pt-BR" dirty="0" smtClean="0"/>
              <a:t>Tempo </a:t>
            </a:r>
            <a:r>
              <a:rPr lang="pt-BR" dirty="0"/>
              <a:t>para salvar 224x224 em JPG (100x):  0.23137521743774414 </a:t>
            </a:r>
            <a:endParaRPr lang="pt-BR" dirty="0" smtClean="0"/>
          </a:p>
          <a:p>
            <a:pPr marL="0" indent="0">
              <a:buNone/>
            </a:pPr>
            <a:r>
              <a:rPr lang="pt-BR" dirty="0" smtClean="0"/>
              <a:t>Tempo </a:t>
            </a:r>
            <a:r>
              <a:rPr lang="pt-BR" dirty="0"/>
              <a:t>para salvar 224x224 em PNG (100x):  0.20032715797424316</a:t>
            </a:r>
            <a:endParaRPr lang="pt-BR" dirty="0" smtClean="0"/>
          </a:p>
          <a:p>
            <a:pPr marL="0" indent="0">
              <a:buNone/>
            </a:pPr>
            <a:endParaRPr lang="pt-BR" dirty="0"/>
          </a:p>
          <a:p>
            <a:pPr marL="0" indent="0">
              <a:buNone/>
            </a:pPr>
            <a:endParaRPr lang="en-US" dirty="0"/>
          </a:p>
        </p:txBody>
      </p:sp>
    </p:spTree>
    <p:extLst>
      <p:ext uri="{BB962C8B-B14F-4D97-AF65-F5344CB8AC3E}">
        <p14:creationId xmlns:p14="http://schemas.microsoft.com/office/powerpoint/2010/main" val="22545643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Extração </a:t>
            </a:r>
            <a:r>
              <a:rPr lang="pt-BR" dirty="0" smtClean="0"/>
              <a:t>de placas com filtros</a:t>
            </a:r>
            <a:endParaRPr lang="en-US" dirty="0"/>
          </a:p>
        </p:txBody>
      </p:sp>
      <p:sp>
        <p:nvSpPr>
          <p:cNvPr id="3" name="Espaço Reservado para Texto 2"/>
          <p:cNvSpPr>
            <a:spLocks noGrp="1"/>
          </p:cNvSpPr>
          <p:nvPr>
            <p:ph type="body" sz="quarter" idx="15"/>
          </p:nvPr>
        </p:nvSpPr>
        <p:spPr/>
        <p:txBody>
          <a:bodyPr/>
          <a:lstStyle/>
          <a:p>
            <a:r>
              <a:rPr lang="en-US" dirty="0" err="1" smtClean="0"/>
              <a:t>Exemplo</a:t>
            </a:r>
            <a:endParaRPr lang="en-US" dirty="0" smtClean="0"/>
          </a:p>
          <a:p>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73</a:t>
            </a:fld>
            <a:endParaRPr lang="en-US" noProof="1"/>
          </a:p>
        </p:txBody>
      </p:sp>
      <p:sp>
        <p:nvSpPr>
          <p:cNvPr id="5" name="Espaço Reservado para Conteúdo 4"/>
          <p:cNvSpPr>
            <a:spLocks noGrp="1"/>
          </p:cNvSpPr>
          <p:nvPr>
            <p:ph sz="quarter" idx="1"/>
          </p:nvPr>
        </p:nvSpPr>
        <p:spPr/>
        <p:txBody>
          <a:bodyPr/>
          <a:lstStyle/>
          <a:p>
            <a:r>
              <a:rPr lang="pt-BR" dirty="0"/>
              <a:t>Exemplo - </a:t>
            </a:r>
            <a:r>
              <a:rPr lang="pt-BR" dirty="0" smtClean="0"/>
              <a:t>Extração </a:t>
            </a:r>
            <a:r>
              <a:rPr lang="pt-BR" dirty="0"/>
              <a:t>de Placas com Algoritmos de </a:t>
            </a:r>
            <a:r>
              <a:rPr lang="pt-BR" dirty="0" err="1"/>
              <a:t>Bordas.ipynb</a:t>
            </a:r>
            <a:endParaRPr lang="en-US" dirty="0"/>
          </a:p>
        </p:txBody>
      </p:sp>
    </p:spTree>
    <p:extLst>
      <p:ext uri="{BB962C8B-B14F-4D97-AF65-F5344CB8AC3E}">
        <p14:creationId xmlns:p14="http://schemas.microsoft.com/office/powerpoint/2010/main" val="3275217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Segmentação de cor e detecção de contorno (</a:t>
            </a:r>
            <a:r>
              <a:rPr lang="pt-BR" dirty="0" err="1" smtClean="0"/>
              <a:t>Video</a:t>
            </a:r>
            <a:r>
              <a:rPr lang="pt-BR" dirty="0" smtClean="0"/>
              <a:t> </a:t>
            </a:r>
            <a:r>
              <a:rPr lang="pt-BR" dirty="0" err="1" smtClean="0"/>
              <a:t>Pacman</a:t>
            </a:r>
            <a:r>
              <a:rPr lang="pt-BR" dirty="0" smtClean="0"/>
              <a:t>)</a:t>
            </a:r>
            <a:endParaRPr lang="en-US" dirty="0"/>
          </a:p>
        </p:txBody>
      </p:sp>
      <p:sp>
        <p:nvSpPr>
          <p:cNvPr id="3" name="Espaço Reservado para Texto 2"/>
          <p:cNvSpPr>
            <a:spLocks noGrp="1"/>
          </p:cNvSpPr>
          <p:nvPr>
            <p:ph type="body" sz="quarter" idx="15"/>
          </p:nvPr>
        </p:nvSpPr>
        <p:spPr/>
        <p:txBody>
          <a:bodyPr/>
          <a:lstStyle/>
          <a:p>
            <a:r>
              <a:rPr lang="en-US" dirty="0" err="1" smtClean="0"/>
              <a:t>Exemplo</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74</a:t>
            </a:fld>
            <a:endParaRPr lang="en-US" noProof="1"/>
          </a:p>
        </p:txBody>
      </p:sp>
      <p:sp>
        <p:nvSpPr>
          <p:cNvPr id="5" name="Espaço Reservado para Conteúdo 4"/>
          <p:cNvSpPr>
            <a:spLocks noGrp="1"/>
          </p:cNvSpPr>
          <p:nvPr>
            <p:ph sz="quarter" idx="1"/>
          </p:nvPr>
        </p:nvSpPr>
        <p:spPr/>
        <p:txBody>
          <a:bodyPr/>
          <a:lstStyle/>
          <a:p>
            <a:r>
              <a:rPr lang="pt-BR" dirty="0"/>
              <a:t>Exemplo - Segmentação de Cores em </a:t>
            </a:r>
            <a:r>
              <a:rPr lang="pt-BR" dirty="0" err="1"/>
              <a:t>Video.ipynb</a:t>
            </a:r>
            <a:endParaRPr lang="en-US" dirty="0"/>
          </a:p>
        </p:txBody>
      </p:sp>
    </p:spTree>
    <p:extLst>
      <p:ext uri="{BB962C8B-B14F-4D97-AF65-F5344CB8AC3E}">
        <p14:creationId xmlns:p14="http://schemas.microsoft.com/office/powerpoint/2010/main" val="480123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Formato das imagens</a:t>
            </a:r>
            <a:endParaRPr lang="en-US" dirty="0"/>
          </a:p>
        </p:txBody>
      </p:sp>
      <p:sp>
        <p:nvSpPr>
          <p:cNvPr id="3" name="Espaço Reservado para Texto 2"/>
          <p:cNvSpPr>
            <a:spLocks noGrp="1"/>
          </p:cNvSpPr>
          <p:nvPr>
            <p:ph type="body" sz="quarter" idx="15"/>
          </p:nvPr>
        </p:nvSpPr>
        <p:spPr/>
        <p:txBody>
          <a:bodyPr/>
          <a:lstStyle/>
          <a:p>
            <a:r>
              <a:rPr lang="en-US" smtClean="0"/>
              <a:t>Manipulação de Imagens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8</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1902268" y="2722477"/>
            <a:ext cx="2667000" cy="2019300"/>
          </a:xfrm>
          <a:prstGeom prst="rect">
            <a:avLst/>
          </a:prstGeom>
        </p:spPr>
      </p:pic>
      <p:sp>
        <p:nvSpPr>
          <p:cNvPr id="7" name="Seta para a Direita 6"/>
          <p:cNvSpPr/>
          <p:nvPr/>
        </p:nvSpPr>
        <p:spPr>
          <a:xfrm>
            <a:off x="4857225" y="2810314"/>
            <a:ext cx="369115" cy="385893"/>
          </a:xfrm>
          <a:prstGeom prst="rightArrow">
            <a:avLst/>
          </a:prstGeom>
          <a:solidFill>
            <a:schemeClr val="tx1"/>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 name="Seta para a Direita 7"/>
          <p:cNvSpPr/>
          <p:nvPr/>
        </p:nvSpPr>
        <p:spPr>
          <a:xfrm>
            <a:off x="4857225" y="3951216"/>
            <a:ext cx="369115" cy="469784"/>
          </a:xfrm>
          <a:prstGeom prst="rightArrow">
            <a:avLst/>
          </a:prstGeom>
          <a:solidFill>
            <a:schemeClr val="tx1"/>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 name="CaixaDeTexto 8"/>
          <p:cNvSpPr txBox="1"/>
          <p:nvPr/>
        </p:nvSpPr>
        <p:spPr>
          <a:xfrm>
            <a:off x="5343787" y="2851283"/>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rPr>
              <a:t>Imagem original, colorida. </a:t>
            </a:r>
            <a:endParaRPr kumimoji="0" lang="en-US" sz="1800" b="0" i="0" u="none" strike="noStrike" kern="0" cap="none" spc="0" normalizeH="0" baseline="0" noProof="0" dirty="0" smtClean="0">
              <a:ln>
                <a:noFill/>
              </a:ln>
              <a:solidFill>
                <a:srgbClr val="000000"/>
              </a:solidFill>
              <a:effectLst/>
              <a:uLnTx/>
              <a:uFillTx/>
            </a:endParaRPr>
          </a:p>
        </p:txBody>
      </p:sp>
      <p:sp>
        <p:nvSpPr>
          <p:cNvPr id="10" name="CaixaDeTexto 9"/>
          <p:cNvSpPr txBox="1"/>
          <p:nvPr/>
        </p:nvSpPr>
        <p:spPr>
          <a:xfrm>
            <a:off x="5343787" y="4061757"/>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rPr>
              <a:t>Imagem convertida para </a:t>
            </a:r>
            <a:r>
              <a:rPr kumimoji="0" lang="pt-BR" sz="1800" b="0" i="0" u="none" strike="noStrike" kern="0" cap="none" spc="0" normalizeH="0" baseline="0" noProof="0" dirty="0" err="1" smtClean="0">
                <a:ln>
                  <a:noFill/>
                </a:ln>
                <a:solidFill>
                  <a:srgbClr val="000000"/>
                </a:solidFill>
                <a:effectLst/>
                <a:uLnTx/>
                <a:uFillTx/>
              </a:rPr>
              <a:t>grayscale</a:t>
            </a:r>
            <a:r>
              <a:rPr kumimoji="0" lang="pt-BR" sz="1800" b="0" i="0" u="none" strike="noStrike" kern="0" cap="none" spc="0" normalizeH="0" baseline="0" noProof="0" dirty="0" smtClean="0">
                <a:ln>
                  <a:noFill/>
                </a:ln>
                <a:solidFill>
                  <a:srgbClr val="000000"/>
                </a:solidFill>
                <a:effectLst/>
                <a:uLnTx/>
                <a:uFillTx/>
              </a:rPr>
              <a:t>.</a:t>
            </a:r>
            <a:endParaRPr kumimoji="0" lang="en-US" sz="1800" b="0" i="0" u="none" strike="noStrike" kern="0" cap="none" spc="0" normalizeH="0" baseline="0" noProof="0" dirty="0" smtClean="0">
              <a:ln>
                <a:noFill/>
              </a:ln>
              <a:solidFill>
                <a:srgbClr val="000000"/>
              </a:solidFill>
              <a:effectLst/>
              <a:uLnTx/>
              <a:uFillTx/>
            </a:endParaRPr>
          </a:p>
        </p:txBody>
      </p:sp>
      <p:sp>
        <p:nvSpPr>
          <p:cNvPr id="11" name="Espaço Reservado para Conteúdo 4"/>
          <p:cNvSpPr txBox="1">
            <a:spLocks/>
          </p:cNvSpPr>
          <p:nvPr/>
        </p:nvSpPr>
        <p:spPr>
          <a:xfrm>
            <a:off x="258762" y="1296000"/>
            <a:ext cx="10450800" cy="4168800"/>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dirty="0" smtClean="0"/>
              <a:t>O padrão de </a:t>
            </a:r>
            <a:r>
              <a:rPr lang="pt-BR" b="1" dirty="0" smtClean="0"/>
              <a:t>formato </a:t>
            </a:r>
            <a:r>
              <a:rPr lang="pt-BR" dirty="0" smtClean="0"/>
              <a:t>dos </a:t>
            </a:r>
            <a:r>
              <a:rPr lang="pt-BR" dirty="0" err="1" smtClean="0"/>
              <a:t>arrays</a:t>
            </a:r>
            <a:r>
              <a:rPr lang="pt-BR" dirty="0" smtClean="0"/>
              <a:t> obtidos ao ler as imagens tem o formato: numero de linhas/altura (</a:t>
            </a:r>
            <a:r>
              <a:rPr lang="pt-BR" dirty="0" err="1"/>
              <a:t>h</a:t>
            </a:r>
            <a:r>
              <a:rPr lang="pt-BR" dirty="0" err="1" smtClean="0"/>
              <a:t>eight</a:t>
            </a:r>
            <a:r>
              <a:rPr lang="pt-BR" dirty="0" smtClean="0"/>
              <a:t>), numero de colunas/largura (</a:t>
            </a:r>
            <a:r>
              <a:rPr lang="pt-BR" dirty="0" err="1"/>
              <a:t>w</a:t>
            </a:r>
            <a:r>
              <a:rPr lang="pt-BR" dirty="0" err="1" smtClean="0"/>
              <a:t>idth</a:t>
            </a:r>
            <a:r>
              <a:rPr lang="pt-BR" dirty="0" smtClean="0"/>
              <a:t>) e numero de canais (</a:t>
            </a:r>
            <a:r>
              <a:rPr lang="pt-BR" dirty="0" err="1" smtClean="0"/>
              <a:t>channels</a:t>
            </a:r>
            <a:r>
              <a:rPr lang="pt-BR" dirty="0" smtClean="0"/>
              <a:t>).</a:t>
            </a:r>
          </a:p>
          <a:p>
            <a:pPr fontAlgn="auto">
              <a:spcAft>
                <a:spcPts val="0"/>
              </a:spcAft>
            </a:pPr>
            <a:r>
              <a:rPr lang="pt-BR" dirty="0" smtClean="0"/>
              <a:t>A quantidade de canais assume valores igual a 3 para imagem colorida e 1 para </a:t>
            </a:r>
            <a:r>
              <a:rPr lang="pt-BR" dirty="0" err="1" smtClean="0"/>
              <a:t>grayscale</a:t>
            </a:r>
            <a:r>
              <a:rPr lang="pt-BR" dirty="0" smtClean="0"/>
              <a:t>.</a:t>
            </a:r>
          </a:p>
        </p:txBody>
      </p:sp>
    </p:spTree>
    <p:extLst>
      <p:ext uri="{BB962C8B-B14F-4D97-AF65-F5344CB8AC3E}">
        <p14:creationId xmlns:p14="http://schemas.microsoft.com/office/powerpoint/2010/main" val="422774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Visualizando imagens</a:t>
            </a:r>
            <a:endParaRPr lang="en-US" dirty="0"/>
          </a:p>
        </p:txBody>
      </p:sp>
      <p:sp>
        <p:nvSpPr>
          <p:cNvPr id="3" name="Espaço Reservado para Texto 2"/>
          <p:cNvSpPr>
            <a:spLocks noGrp="1"/>
          </p:cNvSpPr>
          <p:nvPr>
            <p:ph type="body" sz="quarter" idx="15"/>
          </p:nvPr>
        </p:nvSpPr>
        <p:spPr/>
        <p:txBody>
          <a:bodyPr/>
          <a:lstStyle/>
          <a:p>
            <a:r>
              <a:rPr lang="en-US" smtClean="0"/>
              <a:t>Manipulação de Imagens</a:t>
            </a:r>
            <a:endParaRPr lang="en-US"/>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9</a:t>
            </a:fld>
            <a:endParaRPr lang="en-US" noProof="1"/>
          </a:p>
        </p:txBody>
      </p:sp>
      <p:sp>
        <p:nvSpPr>
          <p:cNvPr id="5" name="Espaço Reservado para Conteúdo 4"/>
          <p:cNvSpPr>
            <a:spLocks noGrp="1"/>
          </p:cNvSpPr>
          <p:nvPr>
            <p:ph sz="quarter" idx="1"/>
          </p:nvPr>
        </p:nvSpPr>
        <p:spPr/>
        <p:txBody>
          <a:bodyPr/>
          <a:lstStyle/>
          <a:p>
            <a:r>
              <a:rPr lang="pt-BR" sz="1600" dirty="0" smtClean="0"/>
              <a:t>Para visualizar uma imagem usamos a função </a:t>
            </a:r>
            <a:r>
              <a:rPr lang="pt-BR" sz="1600" dirty="0" smtClean="0">
                <a:latin typeface="Courier New" panose="02070309020205020404" pitchFamily="49" charset="0"/>
                <a:cs typeface="Courier New" panose="02070309020205020404" pitchFamily="49" charset="0"/>
              </a:rPr>
              <a:t>cv2.imshow() </a:t>
            </a:r>
            <a:r>
              <a:rPr lang="pt-BR" sz="1600" dirty="0" smtClean="0"/>
              <a:t>passando como parâmetros o </a:t>
            </a:r>
            <a:r>
              <a:rPr lang="pt-BR" sz="1600" b="1" dirty="0" smtClean="0"/>
              <a:t>nome da janela </a:t>
            </a:r>
            <a:r>
              <a:rPr lang="pt-BR" sz="1600" dirty="0" smtClean="0"/>
              <a:t>(que deve ser único) e o </a:t>
            </a:r>
            <a:r>
              <a:rPr lang="pt-BR" sz="1600" b="1" dirty="0" err="1" smtClean="0"/>
              <a:t>array</a:t>
            </a:r>
            <a:r>
              <a:rPr lang="pt-BR" sz="1600" b="1" dirty="0" smtClean="0"/>
              <a:t> da imagem</a:t>
            </a:r>
            <a:r>
              <a:rPr lang="pt-BR" sz="1600" dirty="0" smtClean="0"/>
              <a:t>.</a:t>
            </a:r>
          </a:p>
          <a:p>
            <a:r>
              <a:rPr lang="pt-BR" sz="1600" dirty="0" smtClean="0"/>
              <a:t>Também precisamos utilizar as funções </a:t>
            </a:r>
            <a:r>
              <a:rPr lang="pt-BR" sz="1600" dirty="0" smtClean="0">
                <a:latin typeface="Courier New" panose="02070309020205020404" pitchFamily="49" charset="0"/>
                <a:cs typeface="Courier New" panose="02070309020205020404" pitchFamily="49" charset="0"/>
              </a:rPr>
              <a:t>cv2.waitKey(0)</a:t>
            </a:r>
            <a:r>
              <a:rPr lang="pt-BR" sz="1600" dirty="0" smtClean="0"/>
              <a:t> e </a:t>
            </a:r>
            <a:r>
              <a:rPr lang="pt-BR" sz="1600" dirty="0" smtClean="0">
                <a:latin typeface="Courier New" panose="02070309020205020404" pitchFamily="49" charset="0"/>
                <a:cs typeface="Courier New" panose="02070309020205020404" pitchFamily="49" charset="0"/>
              </a:rPr>
              <a:t>cv2.destroyAllWindows( ) </a:t>
            </a:r>
            <a:r>
              <a:rPr lang="pt-BR" sz="1600" dirty="0" smtClean="0"/>
              <a:t>para definir o fechamento da janela. A função </a:t>
            </a:r>
            <a:r>
              <a:rPr lang="pt-BR" sz="1600" dirty="0" err="1" smtClean="0">
                <a:latin typeface="Courier New" panose="02070309020205020404" pitchFamily="49" charset="0"/>
                <a:cs typeface="Courier New" panose="02070309020205020404" pitchFamily="49" charset="0"/>
              </a:rPr>
              <a:t>waitKey</a:t>
            </a:r>
            <a:r>
              <a:rPr lang="pt-BR" sz="1600" dirty="0" smtClean="0"/>
              <a:t> aceita </a:t>
            </a:r>
            <a:r>
              <a:rPr lang="pt-BR" sz="1600" dirty="0"/>
              <a:t>números inteiros como argumento que </a:t>
            </a:r>
            <a:r>
              <a:rPr lang="pt-BR" sz="1600" dirty="0" smtClean="0"/>
              <a:t>representa o </a:t>
            </a:r>
            <a:r>
              <a:rPr lang="pt-BR" sz="1600" dirty="0"/>
              <a:t>tempo em </a:t>
            </a:r>
            <a:r>
              <a:rPr lang="pt-BR" sz="1600" dirty="0" smtClean="0"/>
              <a:t>milissegundos e </a:t>
            </a:r>
            <a:r>
              <a:rPr lang="pt-BR" sz="1600" dirty="0"/>
              <a:t>aguarda </a:t>
            </a:r>
            <a:r>
              <a:rPr lang="pt-BR" sz="1600" dirty="0" smtClean="0"/>
              <a:t>pelo </a:t>
            </a:r>
            <a:r>
              <a:rPr lang="pt-BR" sz="1600" dirty="0"/>
              <a:t>tempo especificado no argumento </a:t>
            </a:r>
            <a:r>
              <a:rPr lang="pt-BR" sz="1600" dirty="0" smtClean="0"/>
              <a:t>por </a:t>
            </a:r>
            <a:r>
              <a:rPr lang="pt-BR" sz="1600" dirty="0"/>
              <a:t>alguma tecla ser </a:t>
            </a:r>
            <a:r>
              <a:rPr lang="pt-BR" sz="1600" dirty="0" smtClean="0"/>
              <a:t>pressionada. O argumento padrão 0 deixa a janela aberta até qualquer tecla ser pressionada. A </a:t>
            </a:r>
            <a:r>
              <a:rPr lang="pt-BR" sz="1600" dirty="0" smtClean="0">
                <a:latin typeface="+mj-lt"/>
                <a:cs typeface="Courier New" panose="02070309020205020404" pitchFamily="49" charset="0"/>
              </a:rPr>
              <a:t>função</a:t>
            </a:r>
            <a:r>
              <a:rPr lang="pt-BR" sz="1600" dirty="0" smtClean="0">
                <a:latin typeface="Courier New" panose="02070309020205020404" pitchFamily="49" charset="0"/>
                <a:cs typeface="Courier New" panose="02070309020205020404" pitchFamily="49" charset="0"/>
              </a:rPr>
              <a:t> </a:t>
            </a:r>
            <a:r>
              <a:rPr lang="pt-BR" sz="1600" dirty="0" err="1" smtClean="0">
                <a:latin typeface="Courier New" panose="02070309020205020404" pitchFamily="49" charset="0"/>
                <a:cs typeface="Courier New" panose="02070309020205020404" pitchFamily="49" charset="0"/>
              </a:rPr>
              <a:t>destroyAllWindows</a:t>
            </a:r>
            <a:r>
              <a:rPr lang="pt-BR" sz="1600" dirty="0" smtClean="0">
                <a:latin typeface="Courier New" panose="02070309020205020404" pitchFamily="49" charset="0"/>
                <a:cs typeface="Courier New" panose="02070309020205020404" pitchFamily="49" charset="0"/>
              </a:rPr>
              <a:t> </a:t>
            </a:r>
            <a:r>
              <a:rPr lang="pt-BR" sz="1600" dirty="0" smtClean="0"/>
              <a:t>irá destruir as janelas abertas.</a:t>
            </a:r>
          </a:p>
          <a:p>
            <a:endParaRPr lang="pt-BR" sz="1600" dirty="0" smtClean="0"/>
          </a:p>
          <a:p>
            <a:r>
              <a:rPr lang="pt-BR" sz="1600" dirty="0" smtClean="0"/>
              <a:t>Exemplo:</a:t>
            </a:r>
          </a:p>
          <a:p>
            <a:endParaRPr lang="pt-BR" dirty="0" smtClean="0"/>
          </a:p>
        </p:txBody>
      </p:sp>
      <p:pic>
        <p:nvPicPr>
          <p:cNvPr id="6" name="Imagem 5"/>
          <p:cNvPicPr>
            <a:picLocks noChangeAspect="1"/>
          </p:cNvPicPr>
          <p:nvPr/>
        </p:nvPicPr>
        <p:blipFill>
          <a:blip r:embed="rId2"/>
          <a:stretch>
            <a:fillRect/>
          </a:stretch>
        </p:blipFill>
        <p:spPr>
          <a:xfrm>
            <a:off x="1059799" y="3907776"/>
            <a:ext cx="8848725" cy="838200"/>
          </a:xfrm>
          <a:prstGeom prst="rect">
            <a:avLst/>
          </a:prstGeom>
        </p:spPr>
      </p:pic>
    </p:spTree>
    <p:extLst>
      <p:ext uri="{BB962C8B-B14F-4D97-AF65-F5344CB8AC3E}">
        <p14:creationId xmlns:p14="http://schemas.microsoft.com/office/powerpoint/2010/main" val="213657834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Lst>
</file>

<file path=ppt/theme/theme1.xml><?xml version="1.0" encoding="utf-8"?>
<a:theme xmlns:a="http://schemas.openxmlformats.org/drawingml/2006/main" name="Bosch NG">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otx" id="{F7EF9966-F53A-44CC-A756-EF9E132AF5E6}" vid="{BE1FDABE-663E-4397-8AF3-7005A7B11CB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Nota sobre anexos</Label>
      <FrageVar>False</FrageVar>
      <Prefix/>
      <Suffix/>
      <WegfallVar/>
      <MussFeld>False</MussFeld>
      <InDokument>True</InDokument>
      <Sektion>Rectangle7</Sektion>
      <Reihenfolge>0</Reihenfolge>
    </Variable>
    <Variable>
      <Name>departmentshort</Name>
      <OrgInhalt>C/IDI-LA</OrgInhalt>
      <Wert>C/IDI-LA</Wert>
      <Platzhalter>False</Platzhalter>
      <DocDatenDialog>True</DocDatenDialog>
      <Label>Nota sobre direitos autorais</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OrgInhalt>
      <Wert>Interno</Wert>
      <Platzhalter>False</Platzhalter>
      <DocDatenDialog>True</DocDatenDialog>
      <Label>Nota de confidencialidade</Label>
      <FrageVar>False</FrageVar>
      <Prefix/>
      <Suffix/>
      <WegfallVar/>
      <ComboBox>
        <Option>Interno</Option>
        <Option>Confidencial</Option>
        <Option>Estritamente confidencial</Option>
        <Option/>
      </ComboBox>
      <MussFeld>False</MussFeld>
      <InDokument>True</InDokument>
      <Sektion>Bosch_footer_1</Sektion>
      <Reihenfolge>0</Reihenfolge>
    </Variable>
    <Variable>
      <Name>copyright</Name>
      <OrgInhalt>© Robert Bosch Ltda 2021. Reserves all rights even in the event of industrial property rights. We reserve all rights of disposal such as copying and passing on to third parties</OrgInhalt>
      <Wert>© Robert Bosch Ltda 2021. Reserves all rights even in the event of industrial property rights. We reserve all rights of disposal such as copying and passing on to third parties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2021-03-02</OrgInhalt>
      <Wert>2021-03-02</Wert>
      <Platzhalter>False</Platzhalter>
      <DocDatenDialog>True</DocDatenDialog>
      <Label>Data</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Nota sobre ficheiro</Label>
      <FrageVar>False</FrageVar>
      <Prefix/>
      <Suffix/>
      <WegfallVar/>
      <MussFeld>False</MussFeld>
      <InDokument>True</InDokument>
      <Sektion>Bosch_footer_2</Sektion>
      <Reihenfolge>0</Reihenfolge>
    </Variable>
  </Variablen>
</saxML>
</file>

<file path=customXml/item2.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Props1.xml><?xml version="1.0" encoding="utf-8"?>
<ds:datastoreItem xmlns:ds="http://schemas.openxmlformats.org/officeDocument/2006/customXml" ds:itemID="{D0252559-44F8-474C-B66D-E357B88E32C2}">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presentation_169_1</Template>
  <TotalTime>0</TotalTime>
  <Words>4229</Words>
  <Application>Microsoft Office PowerPoint</Application>
  <PresentationFormat>Personalizar</PresentationFormat>
  <Paragraphs>420</Paragraphs>
  <Slides>74</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74</vt:i4>
      </vt:variant>
    </vt:vector>
  </HeadingPairs>
  <TitlesOfParts>
    <vt:vector size="80" baseType="lpstr">
      <vt:lpstr>Arial</vt:lpstr>
      <vt:lpstr>Bosch Office Sans</vt:lpstr>
      <vt:lpstr>Calibri</vt:lpstr>
      <vt:lpstr>Courier New</vt:lpstr>
      <vt:lpstr>Wingdings 3</vt:lpstr>
      <vt:lpstr>Bosch NG</vt:lpstr>
      <vt:lpstr>opencv</vt:lpstr>
      <vt:lpstr>Tópicos</vt:lpstr>
      <vt:lpstr>Como o computador vê?</vt:lpstr>
      <vt:lpstr>Como o computador vê?</vt:lpstr>
      <vt:lpstr>Pipeline de Visão Computacional</vt:lpstr>
      <vt:lpstr>OpenCV</vt:lpstr>
      <vt:lpstr>Leitura</vt:lpstr>
      <vt:lpstr>Formato das imagens</vt:lpstr>
      <vt:lpstr>Visualizando imagens</vt:lpstr>
      <vt:lpstr>Exemplo de leitura e visualização da imagem</vt:lpstr>
      <vt:lpstr>Exemplo de leitura e visualização da imagem - Matplotlib</vt:lpstr>
      <vt:lpstr>Cortando imagens</vt:lpstr>
      <vt:lpstr>Redimensionamento</vt:lpstr>
      <vt:lpstr>Exemplo de redimensionamento por novo tamanho</vt:lpstr>
      <vt:lpstr>Exemplo de redimensionamento por medidas relativas</vt:lpstr>
      <vt:lpstr>Redimensionamento - Interpolação</vt:lpstr>
      <vt:lpstr>Flip – Espelhando uma imagem</vt:lpstr>
      <vt:lpstr>Rotate – Rotacionando uma imagem</vt:lpstr>
      <vt:lpstr>Concatenando imagens </vt:lpstr>
      <vt:lpstr>Salvando imagens</vt:lpstr>
      <vt:lpstr>Captura de Video</vt:lpstr>
      <vt:lpstr>Linhas, retângulos e círculos </vt:lpstr>
      <vt:lpstr>Texto</vt:lpstr>
      <vt:lpstr>Exemplo usando retângulo e texto</vt:lpstr>
      <vt:lpstr>Polígonos</vt:lpstr>
      <vt:lpstr>Introdução</vt:lpstr>
      <vt:lpstr>RGB/BGR</vt:lpstr>
      <vt:lpstr>Espaço RGB</vt:lpstr>
      <vt:lpstr>HSV</vt:lpstr>
      <vt:lpstr>HSV</vt:lpstr>
      <vt:lpstr>Aplicação de HSV x RGB</vt:lpstr>
      <vt:lpstr>Conversão de espaço de cor</vt:lpstr>
      <vt:lpstr>Exemplo de conversão </vt:lpstr>
      <vt:lpstr>Exemplo de conversão - Resultados</vt:lpstr>
      <vt:lpstr>Separando canais</vt:lpstr>
      <vt:lpstr>Separando canais</vt:lpstr>
      <vt:lpstr>Filtros básicos - Kernels</vt:lpstr>
      <vt:lpstr>Exemplos de Kernels</vt:lpstr>
      <vt:lpstr>Kernels e Convolução</vt:lpstr>
      <vt:lpstr>Filtros no OpenCV</vt:lpstr>
      <vt:lpstr>Resultados</vt:lpstr>
      <vt:lpstr>Blur - Suavização</vt:lpstr>
      <vt:lpstr>Blur - Exemplos</vt:lpstr>
      <vt:lpstr>Detecção de Bordas</vt:lpstr>
      <vt:lpstr>Detecção de Bordas - Sobel</vt:lpstr>
      <vt:lpstr>Detecção de Bordas - Sobel</vt:lpstr>
      <vt:lpstr>Detecção de Bordas - Canny</vt:lpstr>
      <vt:lpstr>Thresholding</vt:lpstr>
      <vt:lpstr>Função Threshold</vt:lpstr>
      <vt:lpstr>Estilos de Binarização</vt:lpstr>
      <vt:lpstr>Resultado dos diferentes estilos de Binarização</vt:lpstr>
      <vt:lpstr>Exemplo de Binarização</vt:lpstr>
      <vt:lpstr>Thresholding Adaptativo</vt:lpstr>
      <vt:lpstr>Threshold Adaptativo e Gaussiano</vt:lpstr>
      <vt:lpstr>Otsu Binarization</vt:lpstr>
      <vt:lpstr>Exemplo de Binarização Adaptativa</vt:lpstr>
      <vt:lpstr>Aplicações </vt:lpstr>
      <vt:lpstr>Kernel e Operações Lógicas</vt:lpstr>
      <vt:lpstr>Dilatação</vt:lpstr>
      <vt:lpstr>Dilatação - Resultado</vt:lpstr>
      <vt:lpstr>Erosão</vt:lpstr>
      <vt:lpstr>Erosão - Resultado</vt:lpstr>
      <vt:lpstr>Abertura</vt:lpstr>
      <vt:lpstr>Fechamento</vt:lpstr>
      <vt:lpstr>InRange() e .bitwise_and()</vt:lpstr>
      <vt:lpstr>Segmentando uma cor </vt:lpstr>
      <vt:lpstr>Segmentação de Cores - Exemplo</vt:lpstr>
      <vt:lpstr>.findContours()</vt:lpstr>
      <vt:lpstr>.drawContours()</vt:lpstr>
      <vt:lpstr>.boundingRect()</vt:lpstr>
      <vt:lpstr>Detectando contornos - Exemplos</vt:lpstr>
      <vt:lpstr>Salvando em diferentes formatos - BMP x JPG x PNG</vt:lpstr>
      <vt:lpstr>Extração de placas com filtros</vt:lpstr>
      <vt:lpstr>Segmentação de cor e detecção de contorno (Video Pacman)</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Visão computacional opencv</dc:title>
  <dc:creator>EXTERNAL Albert Mikoaski de Souza Patrick (CtP, C/IDI-LA)</dc:creator>
  <cp:lastModifiedBy>EXTERNAL Albert Mikoaski de Souza Patrick (CtP, C/IDI-LA)</cp:lastModifiedBy>
  <cp:revision>221</cp:revision>
  <dcterms:created xsi:type="dcterms:W3CDTF">2021-03-02T14:28:01Z</dcterms:created>
  <dcterms:modified xsi:type="dcterms:W3CDTF">2021-04-06T13:55:36Z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